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embuka" id="{9c7969ca-7f6c-0649-4fa0-81eb72fd4390}">
          <p14:sldIdLst>
            <p14:sldId id="256"/>
            <p14:sldId id="257"/>
          </p14:sldIdLst>
        </p14:section>
        <p14:section name="Pertemuan 1" id="{2d10581a-c7c8-3572-9dca-376877e559eb}">
          <p14:sldIdLst>
            <p14:sldId id="258"/>
            <p14:sldId id="259"/>
            <p14:sldId id="260"/>
            <p14:sldId id="261"/>
            <p14:sldId id="262"/>
          </p14:sldIdLst>
        </p14:section>
        <p14:section name="Pertemuan 2" id="{8ce9f761-84ba-12d5-2f43-f43882707dbf}">
          <p14:sldIdLst>
            <p14:sldId id="263"/>
            <p14:sldId id="264"/>
            <p14:sldId id="265"/>
            <p14:sldId id="266"/>
            <p14:sldId id="267"/>
          </p14:sldIdLst>
        </p14:section>
        <p14:section name="Pertemuan 3" id="{9059c919-731a-b12d-6215-9a266c871c20}">
          <p14:sldIdLst>
            <p14:sldId id="268"/>
            <p14:sldId id="269"/>
            <p14:sldId id="270"/>
            <p14:sldId id="271"/>
            <p14:sldId id="272"/>
          </p14:sldIdLst>
        </p14:section>
        <p14:section name="Pertemuan 4" id="{efc0ff08-bef3-ee21-25bc-b86597782b85}">
          <p14:sldIdLst>
            <p14:sldId id="273"/>
            <p14:sldId id="274"/>
            <p14:sldId id="275"/>
            <p14:sldId id="276"/>
          </p14:sldIdLst>
        </p14:section>
        <p14:section name="Pertemuan 5" id="{b97d0426-4be8-4162-fe3b-870463e86402}">
          <p14:sldIdLst>
            <p14:sldId id="277"/>
            <p14:sldId id="278"/>
            <p14:sldId id="279"/>
            <p14:sldId id="280"/>
            <p14:sldId id="281"/>
          </p14:sldIdLst>
        </p14:section>
        <p14:section name="Pertemuan 6" id="{a59929b0-d8af-997f-1e03-a4fee48bd6a2}">
          <p14:sldIdLst>
            <p14:sldId id="282"/>
            <p14:sldId id="283"/>
            <p14:sldId id="284"/>
            <p14:sldId id="28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Sapa murid, ajak berdoa. Tanyakan: di mana kalian pernah melihat tanda minus di depan angka? Tampung jawaban (suhu, lantai basement, saldo, kedalaman).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Bacakan tujuan bersama murid. Minta murid menuliskan satu harapan belajarnya di sudut buku (prinsip berkesadaran).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Pertanyaan pemantik. Biarkan murid menebak dulu. Tegaskan bahwa nol bukan positif dan bukan negatif.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Murid menebak dulu, lalu buat garis bilangan selotip di lantai. Murid berdiri di titik suhu tiap kota. Urutan terdingin: Moskow (−7), Ulaanbaatar (−5), Seoul (−3), Beijing (−1), Tokyo (2), London (4).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Minta dua murid berdiri di −5 dan 5 pada garis lantai lalu menghitung langkah ke 0. Nilai mutlak = jarak, jadi tidak pernah negatif.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Refleksi pertemuan 1. Miskonsepsi umum: membandingkan bilangan negatif seperti bilangan positif. Bandingkan dengan suhu: −7 °C lebih dingin daripada −3 °C. Tiket keluar: urutkan −2, 5, −9, 0 dari terkecil (−9, −2, 0, 5).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Bagikan keping (kancing/tutup botol). Jawaban: −6, 2, −2, 0. Tekankan: satu biru + satu merah = 0, jadi boleh disingkirkan.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Menambah bilangan positif = melangkah ke kanan; menambah bilangan negatif = melangkah ke kiri. Minta murid memeragakannya di garis bilangan lantai.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Mintalah murid memeriksa hasil tabel dengan keping: mengurangkan −5 sama dengan menambahkan 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Jawaban: siang 5 °C, malam −2 °C, selisih 5 − (−2) = 7 °C. Lanjutkan ke LKPD 2. Tiket keluar: (−8) + 3 = −5 dan 4 − (−6) = 10.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Tampilkan baris demi baris. Tanyakan: hasilnya berkurang/bertambah berapa? Jadi berapa 3 × (−1)? Murid menemukan sendiri bahwa (−3) × (−1) = 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Ringkas: tanda sama → positif, tanda berbeda → negatif. Minta murid menjelaskan aturan negatif × negatif dengan pola, bukan hafalan.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Tiket keluar pertemuan 3 memakai contoh ini. Kesalahan umum: mengerjakan dari kiri tanpa mendahulukan perkalian.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Bagian dari LKPD 3. Jawaban salah mengurangi skor, jadi menebak asal bisa merugikan. Minta kelompok membuat data peserta sendiri.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Murid membuat pohon faktor 36 dan 60 sendiri di LKPD 4. Pohon faktor boleh dimulai dari pasangan faktor mana saja; hasil akhirnya tetap sama.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Cek bersama: FPB × KPK = 12 × 72 = 864 = 24 × 36. Hubungan ini berlaku untuk dua bilangan.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Tutup kotak pembahasan (atau tampilkan setelah kelompok selesai LKPD 4). Tantangan LKPD 4: lampu 6 dan 8 detik berkedip bersamaan 5 kali dalam 2 menit.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Tayangkan cerita/video pendek tentang uang saku. Murid mengidentifikasi mana pemasukan dan mana pengeluaran, lalu menggambar perubahan saldo di garis bilangan.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Kunci: Kamis 8.000; Jumat 13.000; Sabtu 18.000; Minggu 15.000. Tabungan 6 × 5.000 = 30.000 per minggu, sepatu 150.000 : 30.000 = 5 minggu. Bila memungkinkan, undang pengurus koperasi sekolah menunjukkan buku kas asli.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Estimasi bukan pengganti hitungan tepat, tetapi alat untuk mengecek apakah hasil masuk akal (CP Fase D: memberikan estimasi dalam menyelesaikan masalah).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Murid menyeret/menuliskan barang ke kotak yang sesuai. Kebutuhan: buku tulis, ongkos angkot, pulpen. Keinginan: es krim setiap hari, stiker idola. Hubungkan dengan saran untuk Faizal.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Rubrik projek ada di Lampiran 5 modul ajar. Lembar penilaian sejawat ada di bagian bawah LKPD 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Murid mengisi lembar refleksi dan penilaian diri (Lampiran 6 modul ajar). Gunakan hasilnya untuk menentukan remedial dan pengayaan.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Penutup bab. Ingatkan murid untuk mencoba kuis interaktif bab Bilangan Bulat di situs MGMP: mgmpmatsmp-lamteng.web.id/materi/kelas-7/bilangan-bulat/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UDUL">
    <p:bg>
      <p:bgPr>
        <a:solidFill>
          <a:srgbClr val="1F2A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011680"/>
            <a:ext cx="1069848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5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611880"/>
            <a:ext cx="1069848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200" dirty="0">
                <a:solidFill>
                  <a:srgbClr val="D9EFEE"/>
                </a:solidFill>
              </a:defRPr>
            </a:lvl1pPr>
          </a:lstStyle>
          <a:p>
            <a:pPr indent="0" marL="0">
              <a:buNone/>
            </a:pPr>
            <a:endParaRPr lang="en-US" sz="2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GIAN">
    <p:bg>
      <p:bgPr>
        <a:solidFill>
          <a:srgbClr val="0E7C7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377440"/>
            <a:ext cx="1069848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657600"/>
            <a:ext cx="1069848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000" dirty="0">
                <a:solidFill>
                  <a:srgbClr val="FFFFFF"/>
                </a:solidFill>
              </a:defRPr>
            </a:lvl1pPr>
          </a:lstStyle>
          <a:p>
            <a:pPr indent="0" marL="0">
              <a:buNone/>
            </a:pPr>
            <a:endParaRPr lang="en-US" sz="20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SI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A90"/>
                </a:solidFill>
              </a:rPr>
              <a:t>Bilangan Bulat · Kelas VII · MGMP Matematika SMP Lampung Tengah</a:t>
            </a:r>
            <a:endParaRPr lang="en-US" sz="10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400" b="1" dirty="0">
                <a:solidFill>
                  <a:srgbClr val="1F2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indent="0" marL="0">
              <a:buNone/>
            </a:pP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011680"/>
            <a:ext cx="10698480" cy="14630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Bilangan Bulat</a:t>
            </a:r>
            <a:endParaRPr lang="en-US" sz="5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611880"/>
            <a:ext cx="1069848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D9EFEE"/>
                </a:solidFill>
              </a:rPr>
              <a:t>Naik-turun bilangan: dari termometer sampai buku kas</a:t>
            </a: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D9EFEE"/>
                </a:solidFill>
              </a:rPr>
              <a:t>Matematika Kelas VII · Fase D</a:t>
            </a:r>
            <a:endParaRPr lang="en-US" sz="2200" dirty="0"/>
          </a:p>
        </p:txBody>
      </p:sp>
      <p:sp>
        <p:nvSpPr>
          <p:cNvPr id="4" name="bulat-1"/>
          <p:cNvSpPr txBox="1"/>
          <p:nvPr/>
        </p:nvSpPr>
        <p:spPr>
          <a:xfrm>
            <a:off x="731520" y="914400"/>
            <a:ext cx="502920" cy="502920"/>
          </a:xfrm>
          <a:prstGeom prst="ellipse">
            <a:avLst/>
          </a:prstGeom>
          <a:solidFill>
            <a:srgbClr val="C8414F"/>
          </a:solidFill>
          <a:ln>
            <a:solidFill>
              <a:srgbClr val="C8414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−3</a:t>
            </a:r>
            <a:endParaRPr lang="en-US" sz="1600" dirty="0"/>
          </a:p>
        </p:txBody>
      </p:sp>
      <p:sp>
        <p:nvSpPr>
          <p:cNvPr id="5" name="bulat-2"/>
          <p:cNvSpPr txBox="1"/>
          <p:nvPr/>
        </p:nvSpPr>
        <p:spPr>
          <a:xfrm>
            <a:off x="1417320" y="914400"/>
            <a:ext cx="502920" cy="502920"/>
          </a:xfrm>
          <a:prstGeom prst="ellipse">
            <a:avLst/>
          </a:prstGeom>
          <a:solidFill>
            <a:srgbClr val="C8414F"/>
          </a:solidFill>
          <a:ln>
            <a:solidFill>
              <a:srgbClr val="C8414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−2</a:t>
            </a:r>
            <a:endParaRPr lang="en-US" sz="1600" dirty="0"/>
          </a:p>
        </p:txBody>
      </p:sp>
      <p:sp>
        <p:nvSpPr>
          <p:cNvPr id="6" name="bulat-3"/>
          <p:cNvSpPr txBox="1"/>
          <p:nvPr/>
        </p:nvSpPr>
        <p:spPr>
          <a:xfrm>
            <a:off x="2103120" y="914400"/>
            <a:ext cx="502920" cy="502920"/>
          </a:xfrm>
          <a:prstGeom prst="ellipse">
            <a:avLst/>
          </a:prstGeom>
          <a:solidFill>
            <a:srgbClr val="C8414F"/>
          </a:solidFill>
          <a:ln>
            <a:solidFill>
              <a:srgbClr val="C8414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−1</a:t>
            </a:r>
            <a:endParaRPr lang="en-US" sz="1600" dirty="0"/>
          </a:p>
        </p:txBody>
      </p:sp>
      <p:sp>
        <p:nvSpPr>
          <p:cNvPr id="7" name="bulat-4"/>
          <p:cNvSpPr txBox="1"/>
          <p:nvPr/>
        </p:nvSpPr>
        <p:spPr>
          <a:xfrm>
            <a:off x="2788920" y="914400"/>
            <a:ext cx="502920" cy="502920"/>
          </a:xfrm>
          <a:prstGeom prst="ellipse">
            <a:avLst/>
          </a:prstGeom>
          <a:solidFill>
            <a:srgbClr val="E9A93A"/>
          </a:solidFill>
          <a:ln>
            <a:solidFill>
              <a:srgbClr val="E9A93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0</a:t>
            </a:r>
            <a:endParaRPr lang="en-US" sz="1600" dirty="0"/>
          </a:p>
        </p:txBody>
      </p:sp>
      <p:sp>
        <p:nvSpPr>
          <p:cNvPr id="8" name="bulat-5"/>
          <p:cNvSpPr txBox="1"/>
          <p:nvPr/>
        </p:nvSpPr>
        <p:spPr>
          <a:xfrm>
            <a:off x="3474720" y="914400"/>
            <a:ext cx="502920" cy="502920"/>
          </a:xfrm>
          <a:prstGeom prst="ellipse">
            <a:avLst/>
          </a:prstGeom>
          <a:solidFill>
            <a:srgbClr val="0E7C7B"/>
          </a:solidFill>
          <a:ln>
            <a:solidFill>
              <a:srgbClr val="0E7C7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9" name="bulat-6"/>
          <p:cNvSpPr txBox="1"/>
          <p:nvPr/>
        </p:nvSpPr>
        <p:spPr>
          <a:xfrm>
            <a:off x="4160520" y="914400"/>
            <a:ext cx="502920" cy="502920"/>
          </a:xfrm>
          <a:prstGeom prst="ellipse">
            <a:avLst/>
          </a:prstGeom>
          <a:solidFill>
            <a:srgbClr val="0E7C7B"/>
          </a:solidFill>
          <a:ln>
            <a:solidFill>
              <a:srgbClr val="0E7C7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0" name="bulat-7"/>
          <p:cNvSpPr txBox="1"/>
          <p:nvPr/>
        </p:nvSpPr>
        <p:spPr>
          <a:xfrm>
            <a:off x="4846320" y="914400"/>
            <a:ext cx="502920" cy="502920"/>
          </a:xfrm>
          <a:prstGeom prst="ellipse">
            <a:avLst/>
          </a:prstGeom>
          <a:solidFill>
            <a:srgbClr val="0E7C7B"/>
          </a:solidFill>
          <a:ln>
            <a:solidFill>
              <a:srgbClr val="0E7C7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F2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Yang akan kamu pelajari</a:t>
            </a:r>
            <a:endParaRPr lang="en-US" sz="3400" dirty="0"/>
          </a:p>
        </p:txBody>
      </p:sp>
      <p:sp>
        <p:nvSpPr>
          <p:cNvPr id="3" name="kartu-8"/>
          <p:cNvSpPr/>
          <p:nvPr/>
        </p:nvSpPr>
        <p:spPr>
          <a:xfrm>
            <a:off x="548640" y="1417320"/>
            <a:ext cx="6949440" cy="749808"/>
          </a:xfrm>
          <a:prstGeom prst="roundRect">
            <a:avLst>
              <a:gd name="adj" fmla="val 14634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4" name="bulat-9"/>
          <p:cNvSpPr txBox="1"/>
          <p:nvPr/>
        </p:nvSpPr>
        <p:spPr>
          <a:xfrm>
            <a:off x="713232" y="1517904"/>
            <a:ext cx="548640" cy="548640"/>
          </a:xfrm>
          <a:prstGeom prst="ellipse">
            <a:avLst/>
          </a:prstGeom>
          <a:solidFill>
            <a:srgbClr val="0E7C7B"/>
          </a:solidFill>
          <a:ln>
            <a:solidFill>
              <a:srgbClr val="0E7C7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</a:t>
            </a:r>
            <a:endParaRPr lang="en-US" sz="2000" dirty="0"/>
          </a:p>
        </p:txBody>
      </p:sp>
      <p:sp>
        <p:nvSpPr>
          <p:cNvPr id="5" name="teks-10"/>
          <p:cNvSpPr txBox="1"/>
          <p:nvPr/>
        </p:nvSpPr>
        <p:spPr>
          <a:xfrm>
            <a:off x="1417320" y="1417320"/>
            <a:ext cx="594360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B2333"/>
                </a:solidFill>
              </a:rPr>
              <a:t>Mengenal bilangan bulat, garis bilangan, lawan, dan nilai mutlak</a:t>
            </a:r>
            <a:endParaRPr lang="en-US" sz="1900" dirty="0"/>
          </a:p>
        </p:txBody>
      </p:sp>
      <p:sp>
        <p:nvSpPr>
          <p:cNvPr id="6" name="kartu-11"/>
          <p:cNvSpPr/>
          <p:nvPr/>
        </p:nvSpPr>
        <p:spPr>
          <a:xfrm>
            <a:off x="548640" y="2331720"/>
            <a:ext cx="6949440" cy="749808"/>
          </a:xfrm>
          <a:prstGeom prst="roundRect">
            <a:avLst>
              <a:gd name="adj" fmla="val 14634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7" name="bulat-12"/>
          <p:cNvSpPr txBox="1"/>
          <p:nvPr/>
        </p:nvSpPr>
        <p:spPr>
          <a:xfrm>
            <a:off x="713232" y="2432304"/>
            <a:ext cx="548640" cy="548640"/>
          </a:xfrm>
          <a:prstGeom prst="ellipse">
            <a:avLst/>
          </a:prstGeom>
          <a:solidFill>
            <a:srgbClr val="C8414F"/>
          </a:solidFill>
          <a:ln>
            <a:solidFill>
              <a:srgbClr val="C8414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2</a:t>
            </a:r>
            <a:endParaRPr lang="en-US" sz="2000" dirty="0"/>
          </a:p>
        </p:txBody>
      </p:sp>
      <p:sp>
        <p:nvSpPr>
          <p:cNvPr id="8" name="teks-13"/>
          <p:cNvSpPr txBox="1"/>
          <p:nvPr/>
        </p:nvSpPr>
        <p:spPr>
          <a:xfrm>
            <a:off x="1417320" y="2331720"/>
            <a:ext cx="594360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B2333"/>
                </a:solidFill>
              </a:rPr>
              <a:t>Menjumlahkan dan mengurangkan bilangan bulat</a:t>
            </a:r>
            <a:endParaRPr lang="en-US" sz="1900" dirty="0"/>
          </a:p>
        </p:txBody>
      </p:sp>
      <p:sp>
        <p:nvSpPr>
          <p:cNvPr id="9" name="kartu-14"/>
          <p:cNvSpPr/>
          <p:nvPr/>
        </p:nvSpPr>
        <p:spPr>
          <a:xfrm>
            <a:off x="548640" y="3246120"/>
            <a:ext cx="6949440" cy="749808"/>
          </a:xfrm>
          <a:prstGeom prst="roundRect">
            <a:avLst>
              <a:gd name="adj" fmla="val 14634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10" name="bulat-15"/>
          <p:cNvSpPr txBox="1"/>
          <p:nvPr/>
        </p:nvSpPr>
        <p:spPr>
          <a:xfrm>
            <a:off x="713232" y="3346704"/>
            <a:ext cx="548640" cy="548640"/>
          </a:xfrm>
          <a:prstGeom prst="ellipse">
            <a:avLst/>
          </a:prstGeom>
          <a:solidFill>
            <a:srgbClr val="0E7C7B"/>
          </a:solidFill>
          <a:ln>
            <a:solidFill>
              <a:srgbClr val="0E7C7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3</a:t>
            </a:r>
            <a:endParaRPr lang="en-US" sz="2000" dirty="0"/>
          </a:p>
        </p:txBody>
      </p:sp>
      <p:sp>
        <p:nvSpPr>
          <p:cNvPr id="11" name="teks-16"/>
          <p:cNvSpPr txBox="1"/>
          <p:nvPr/>
        </p:nvSpPr>
        <p:spPr>
          <a:xfrm>
            <a:off x="1417320" y="3246120"/>
            <a:ext cx="594360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B2333"/>
                </a:solidFill>
              </a:rPr>
              <a:t>Mengalikan, membagi, dan operasi campuran</a:t>
            </a:r>
            <a:endParaRPr lang="en-US" sz="1900" dirty="0"/>
          </a:p>
        </p:txBody>
      </p:sp>
      <p:sp>
        <p:nvSpPr>
          <p:cNvPr id="12" name="kartu-17"/>
          <p:cNvSpPr/>
          <p:nvPr/>
        </p:nvSpPr>
        <p:spPr>
          <a:xfrm>
            <a:off x="548640" y="4160520"/>
            <a:ext cx="6949440" cy="749808"/>
          </a:xfrm>
          <a:prstGeom prst="roundRect">
            <a:avLst>
              <a:gd name="adj" fmla="val 14634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13" name="bulat-18"/>
          <p:cNvSpPr txBox="1"/>
          <p:nvPr/>
        </p:nvSpPr>
        <p:spPr>
          <a:xfrm>
            <a:off x="713232" y="4261104"/>
            <a:ext cx="548640" cy="548640"/>
          </a:xfrm>
          <a:prstGeom prst="ellipse">
            <a:avLst/>
          </a:prstGeom>
          <a:solidFill>
            <a:srgbClr val="C8414F"/>
          </a:solidFill>
          <a:ln>
            <a:solidFill>
              <a:srgbClr val="C8414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4</a:t>
            </a:r>
            <a:endParaRPr lang="en-US" sz="2000" dirty="0"/>
          </a:p>
        </p:txBody>
      </p:sp>
      <p:sp>
        <p:nvSpPr>
          <p:cNvPr id="14" name="teks-19"/>
          <p:cNvSpPr txBox="1"/>
          <p:nvPr/>
        </p:nvSpPr>
        <p:spPr>
          <a:xfrm>
            <a:off x="1417320" y="4160520"/>
            <a:ext cx="594360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B2333"/>
                </a:solidFill>
              </a:rPr>
              <a:t>Faktorisasi prima, KPK, dan FPB</a:t>
            </a:r>
            <a:endParaRPr lang="en-US" sz="1900" dirty="0"/>
          </a:p>
        </p:txBody>
      </p:sp>
      <p:sp>
        <p:nvSpPr>
          <p:cNvPr id="15" name="kartu-20"/>
          <p:cNvSpPr/>
          <p:nvPr/>
        </p:nvSpPr>
        <p:spPr>
          <a:xfrm>
            <a:off x="548640" y="5074920"/>
            <a:ext cx="6949440" cy="749808"/>
          </a:xfrm>
          <a:prstGeom prst="roundRect">
            <a:avLst>
              <a:gd name="adj" fmla="val 14634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16" name="bulat-21"/>
          <p:cNvSpPr txBox="1"/>
          <p:nvPr/>
        </p:nvSpPr>
        <p:spPr>
          <a:xfrm>
            <a:off x="713232" y="5175504"/>
            <a:ext cx="548640" cy="548640"/>
          </a:xfrm>
          <a:prstGeom prst="ellipse">
            <a:avLst/>
          </a:prstGeom>
          <a:solidFill>
            <a:srgbClr val="0E7C7B"/>
          </a:solidFill>
          <a:ln>
            <a:solidFill>
              <a:srgbClr val="0E7C7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5</a:t>
            </a:r>
            <a:endParaRPr lang="en-US" sz="2000" dirty="0"/>
          </a:p>
        </p:txBody>
      </p:sp>
      <p:sp>
        <p:nvSpPr>
          <p:cNvPr id="17" name="teks-22"/>
          <p:cNvSpPr txBox="1"/>
          <p:nvPr/>
        </p:nvSpPr>
        <p:spPr>
          <a:xfrm>
            <a:off x="1417320" y="5074920"/>
            <a:ext cx="594360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B2333"/>
                </a:solidFill>
              </a:rPr>
              <a:t>Memakai bilangan bulat untuk mengatur uang</a:t>
            </a:r>
            <a:endParaRPr lang="en-US" sz="1900" dirty="0"/>
          </a:p>
        </p:txBody>
      </p:sp>
      <p:sp>
        <p:nvSpPr>
          <p:cNvPr id="18" name="kartu-23"/>
          <p:cNvSpPr/>
          <p:nvPr/>
        </p:nvSpPr>
        <p:spPr>
          <a:xfrm>
            <a:off x="7955280" y="1417320"/>
            <a:ext cx="3657600" cy="4407408"/>
          </a:xfrm>
          <a:prstGeom prst="roundRect">
            <a:avLst>
              <a:gd name="adj" fmla="val 3000"/>
            </a:avLst>
          </a:prstGeom>
          <a:solidFill>
            <a:srgbClr val="D9EFEE"/>
          </a:solidFill>
          <a:ln w="12700">
            <a:solidFill>
              <a:srgbClr val="D9EFEE"/>
            </a:solidFill>
            <a:prstDash val="solid"/>
          </a:ln>
        </p:spPr>
      </p:sp>
      <p:sp>
        <p:nvSpPr>
          <p:cNvPr id="19" name="teks-24"/>
          <p:cNvSpPr txBox="1"/>
          <p:nvPr/>
        </p:nvSpPr>
        <p:spPr>
          <a:xfrm>
            <a:off x="8183880" y="1600200"/>
            <a:ext cx="324612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E7C7B"/>
                </a:solidFill>
              </a:rPr>
              <a:t>Cara belajar kita</a:t>
            </a:r>
            <a:endParaRPr lang="en-US" sz="1800" dirty="0"/>
          </a:p>
          <a:p>
            <a:pPr indent="0" marL="0">
              <a:buNone/>
            </a:pPr>
            <a:r>
              <a:rPr lang="en-US" sz="1800" b="1" dirty="0">
                <a:solidFill>
                  <a:srgbClr val="1B2333"/>
                </a:solidFill>
              </a:rPr>
              <a:t>Memahami</a:t>
            </a:r>
            <a:endParaRPr lang="en-US" sz="1800" dirty="0"/>
          </a:p>
          <a:p>
            <a:pPr indent="0" marL="0">
              <a:buNone/>
            </a:pPr>
            <a:r>
              <a:rPr lang="en-US" sz="1600" dirty="0">
                <a:solidFill>
                  <a:srgbClr val="1B2333"/>
                </a:solidFill>
              </a:rPr>
              <a:t>menemukan konsep lewat benda dan pola</a:t>
            </a:r>
            <a:endParaRPr lang="en-US" sz="1800" dirty="0"/>
          </a:p>
          <a:p>
            <a:pPr indent="0" marL="0">
              <a:buNone/>
            </a:pPr>
            <a:r>
              <a:rPr lang="en-US" sz="800" dirty="0">
                <a:solidFill>
                  <a:srgbClr val="1B2333"/>
                </a:solidFill>
              </a:rPr>
              <a:t> </a:t>
            </a:r>
            <a:endParaRPr lang="en-US" sz="1800" dirty="0"/>
          </a:p>
          <a:p>
            <a:pPr indent="0" marL="0">
              <a:buNone/>
            </a:pPr>
            <a:r>
              <a:rPr lang="en-US" sz="1800" b="1" dirty="0">
                <a:solidFill>
                  <a:srgbClr val="1B2333"/>
                </a:solidFill>
              </a:rPr>
              <a:t>Mengaplikasi</a:t>
            </a:r>
            <a:endParaRPr lang="en-US" sz="1800" dirty="0"/>
          </a:p>
          <a:p>
            <a:pPr indent="0" marL="0">
              <a:buNone/>
            </a:pPr>
            <a:r>
              <a:rPr lang="en-US" sz="1600" dirty="0">
                <a:solidFill>
                  <a:srgbClr val="1B2333"/>
                </a:solidFill>
              </a:rPr>
              <a:t>memecahkan masalah sehari-hari di LKPD</a:t>
            </a:r>
            <a:endParaRPr lang="en-US" sz="1800" dirty="0"/>
          </a:p>
          <a:p>
            <a:pPr indent="0" marL="0">
              <a:buNone/>
            </a:pPr>
            <a:r>
              <a:rPr lang="en-US" sz="800" dirty="0">
                <a:solidFill>
                  <a:srgbClr val="1B2333"/>
                </a:solidFill>
              </a:rPr>
              <a:t> </a:t>
            </a:r>
            <a:endParaRPr lang="en-US" sz="1800" dirty="0"/>
          </a:p>
          <a:p>
            <a:pPr indent="0" marL="0">
              <a:buNone/>
            </a:pPr>
            <a:r>
              <a:rPr lang="en-US" sz="1800" b="1" dirty="0">
                <a:solidFill>
                  <a:srgbClr val="1B2333"/>
                </a:solidFill>
              </a:rPr>
              <a:t>Merefleksi</a:t>
            </a:r>
            <a:endParaRPr lang="en-US" sz="1800" dirty="0"/>
          </a:p>
          <a:p>
            <a:pPr indent="0" marL="0">
              <a:buNone/>
            </a:pPr>
            <a:r>
              <a:rPr lang="en-US" sz="1600" dirty="0">
                <a:solidFill>
                  <a:srgbClr val="1B2333"/>
                </a:solidFill>
              </a:rPr>
              <a:t>menilai cara berpikirmu sendiri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377440"/>
            <a:ext cx="10698480" cy="118872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Pertemuan 1 · Mengenal Bilangan Bulat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657600"/>
            <a:ext cx="10698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</a:rPr>
              <a:t>Termometer, garis bilangan, lawan, dan nilai mutlak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F2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Freezer di rumahmu bersuhu 18 derajat di bawah nol</a:t>
            </a:r>
            <a:endParaRPr lang="en-US" sz="3400" dirty="0"/>
          </a:p>
        </p:txBody>
      </p:sp>
      <p:sp>
        <p:nvSpPr>
          <p:cNvPr id="3" name="termo-25"/>
          <p:cNvSpPr/>
          <p:nvPr/>
        </p:nvSpPr>
        <p:spPr>
          <a:xfrm>
            <a:off x="1463040" y="1371600"/>
            <a:ext cx="640080" cy="4206240"/>
          </a:xfrm>
          <a:prstGeom prst="roundRect">
            <a:avLst>
              <a:gd name="adj" fmla="val 50000"/>
            </a:avLst>
          </a:prstGeom>
          <a:solidFill>
            <a:srgbClr val="EEF3F7"/>
          </a:solidFill>
          <a:ln w="25400">
            <a:solidFill>
              <a:srgbClr val="1F2A44"/>
            </a:solidFill>
            <a:prstDash val="solid"/>
          </a:ln>
        </p:spPr>
      </p:sp>
      <p:sp>
        <p:nvSpPr>
          <p:cNvPr id="4" name="bola-26"/>
          <p:cNvSpPr/>
          <p:nvPr/>
        </p:nvSpPr>
        <p:spPr>
          <a:xfrm>
            <a:off x="1234440" y="5257800"/>
            <a:ext cx="1097280" cy="1005840"/>
          </a:xfrm>
          <a:prstGeom prst="ellipse">
            <a:avLst/>
          </a:prstGeom>
          <a:solidFill>
            <a:srgbClr val="0E7C7B"/>
          </a:solidFill>
          <a:ln w="25400">
            <a:solidFill>
              <a:srgbClr val="1F2A44"/>
            </a:solidFill>
            <a:prstDash val="solid"/>
          </a:ln>
        </p:spPr>
      </p:sp>
      <p:sp>
        <p:nvSpPr>
          <p:cNvPr id="5" name="raksa-27"/>
          <p:cNvSpPr/>
          <p:nvPr/>
        </p:nvSpPr>
        <p:spPr>
          <a:xfrm>
            <a:off x="1664208" y="4023360"/>
            <a:ext cx="237744" cy="1371600"/>
          </a:xfrm>
          <a:prstGeom prst="rect">
            <a:avLst/>
          </a:prstGeom>
          <a:solidFill>
            <a:srgbClr val="0E7C7B"/>
          </a:solidFill>
          <a:ln w="12700">
            <a:solidFill>
              <a:srgbClr val="0E7C7B"/>
            </a:solidFill>
            <a:prstDash val="solid"/>
          </a:ln>
        </p:spPr>
      </p:sp>
      <p:sp>
        <p:nvSpPr>
          <p:cNvPr id="6" name="tik-28"/>
          <p:cNvSpPr/>
          <p:nvPr/>
        </p:nvSpPr>
        <p:spPr>
          <a:xfrm>
            <a:off x="2103120" y="1645920"/>
            <a:ext cx="320040" cy="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7" name="teks-29"/>
          <p:cNvSpPr txBox="1"/>
          <p:nvPr/>
        </p:nvSpPr>
        <p:spPr>
          <a:xfrm>
            <a:off x="2514600" y="1444752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F2A44"/>
                </a:solidFill>
              </a:rPr>
              <a:t>20 °C</a:t>
            </a:r>
            <a:endParaRPr lang="en-US" sz="1800" dirty="0"/>
          </a:p>
        </p:txBody>
      </p:sp>
      <p:sp>
        <p:nvSpPr>
          <p:cNvPr id="8" name="tik-30"/>
          <p:cNvSpPr/>
          <p:nvPr/>
        </p:nvSpPr>
        <p:spPr>
          <a:xfrm>
            <a:off x="2103120" y="3017520"/>
            <a:ext cx="320040" cy="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9" name="teks-31"/>
          <p:cNvSpPr txBox="1"/>
          <p:nvPr/>
        </p:nvSpPr>
        <p:spPr>
          <a:xfrm>
            <a:off x="2514600" y="2816352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F2A44"/>
                </a:solidFill>
              </a:rPr>
              <a:t>0 °C</a:t>
            </a:r>
            <a:endParaRPr lang="en-US" sz="1800" dirty="0"/>
          </a:p>
        </p:txBody>
      </p:sp>
      <p:sp>
        <p:nvSpPr>
          <p:cNvPr id="10" name="tik-32"/>
          <p:cNvSpPr/>
          <p:nvPr/>
        </p:nvSpPr>
        <p:spPr>
          <a:xfrm>
            <a:off x="2103120" y="4023360"/>
            <a:ext cx="320040" cy="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11" name="teks-33"/>
          <p:cNvSpPr txBox="1"/>
          <p:nvPr/>
        </p:nvSpPr>
        <p:spPr>
          <a:xfrm>
            <a:off x="2514600" y="3822192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C8414F"/>
                </a:solidFill>
              </a:rPr>
              <a:t>−18 °C</a:t>
            </a:r>
            <a:endParaRPr lang="en-US" sz="1800" dirty="0"/>
          </a:p>
        </p:txBody>
      </p:sp>
      <p:sp>
        <p:nvSpPr>
          <p:cNvPr id="12" name="teks-34"/>
          <p:cNvSpPr txBox="1"/>
          <p:nvPr/>
        </p:nvSpPr>
        <p:spPr>
          <a:xfrm>
            <a:off x="4572000" y="1737360"/>
            <a:ext cx="694944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F2A44"/>
                </a:solidFill>
              </a:rPr>
              <a:t>Bagaimana menuliskannya dengan angka?</a:t>
            </a:r>
            <a:endParaRPr lang="en-US" sz="1800" dirty="0"/>
          </a:p>
          <a:p>
            <a:pPr indent="0" marL="0">
              <a:buNone/>
            </a:pPr>
            <a:r>
              <a:rPr lang="en-US" sz="1000" dirty="0">
                <a:solidFill>
                  <a:srgbClr val="1B2333"/>
                </a:solidFill>
              </a:rPr>
              <a:t> </a:t>
            </a:r>
            <a:endParaRPr lang="en-US" sz="1800" dirty="0"/>
          </a:p>
          <a:p>
            <a:pPr indent="0" marL="0">
              <a:buNone/>
            </a:pPr>
            <a:r>
              <a:rPr lang="en-US" sz="2000" dirty="0">
                <a:solidFill>
                  <a:srgbClr val="1B2333"/>
                </a:solidFill>
              </a:rPr>
              <a:t>Suhu di bawah nol ditulis dengan tanda negatif: </a:t>
            </a:r>
            <a:pPr indent="0" marL="0">
              <a:buNone/>
            </a:pPr>
            <a:r>
              <a:rPr lang="en-US" sz="2000" b="1" dirty="0">
                <a:solidFill>
                  <a:srgbClr val="C8414F"/>
                </a:solidFill>
              </a:rPr>
              <a:t>−18 °C</a:t>
            </a:r>
            <a:endParaRPr lang="en-US" sz="1800" dirty="0"/>
          </a:p>
          <a:p>
            <a:pPr indent="0" marL="0">
              <a:buNone/>
            </a:pPr>
            <a:r>
              <a:rPr lang="en-US" sz="1000" dirty="0">
                <a:solidFill>
                  <a:srgbClr val="1B2333"/>
                </a:solidFill>
              </a:rPr>
              <a:t> </a:t>
            </a:r>
            <a:endParaRPr lang="en-US" sz="1800" dirty="0"/>
          </a:p>
          <a:p>
            <a:pPr indent="0" marL="0">
              <a:buNone/>
            </a:pPr>
            <a:r>
              <a:rPr lang="en-US" sz="2000" dirty="0">
                <a:solidFill>
                  <a:srgbClr val="1B2333"/>
                </a:solidFill>
              </a:rPr>
              <a:t>Di mana lagi kamu menemukan bilangan negatif?</a:t>
            </a:r>
            <a:endParaRPr lang="en-US" sz="1800" dirty="0"/>
          </a:p>
          <a:p>
            <a:pPr indent="0" marL="0">
              <a:buNone/>
            </a:pPr>
            <a:r>
              <a:rPr lang="en-US" sz="1800" i="1" dirty="0">
                <a:solidFill>
                  <a:srgbClr val="6B7A90"/>
                </a:solidFill>
              </a:rPr>
              <a:t>lantai basement · kedalaman laut · utang · skor minus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F2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Kota mana yang paling dingin pagi ini?</a:t>
            </a:r>
            <a:endParaRPr lang="en-US" sz="3400" dirty="0"/>
          </a:p>
        </p:txBody>
      </p:sp>
      <p:sp>
        <p:nvSpPr>
          <p:cNvPr id="3" name="kartu-35"/>
          <p:cNvSpPr/>
          <p:nvPr/>
        </p:nvSpPr>
        <p:spPr>
          <a:xfrm>
            <a:off x="548640" y="1463040"/>
            <a:ext cx="1691640" cy="1737360"/>
          </a:xfrm>
          <a:prstGeom prst="roundRect">
            <a:avLst>
              <a:gd name="adj" fmla="val 6486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4" name="teks-36"/>
          <p:cNvSpPr txBox="1"/>
          <p:nvPr/>
        </p:nvSpPr>
        <p:spPr>
          <a:xfrm>
            <a:off x="548640" y="1600200"/>
            <a:ext cx="169164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F2A44"/>
                </a:solidFill>
              </a:rPr>
              <a:t>Moskow</a:t>
            </a:r>
            <a:endParaRPr lang="en-US" sz="1700" dirty="0"/>
          </a:p>
        </p:txBody>
      </p:sp>
      <p:sp>
        <p:nvSpPr>
          <p:cNvPr id="5" name="teks-37"/>
          <p:cNvSpPr txBox="1"/>
          <p:nvPr/>
        </p:nvSpPr>
        <p:spPr>
          <a:xfrm>
            <a:off x="548640" y="2103120"/>
            <a:ext cx="16916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C8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−7 °C</a:t>
            </a:r>
            <a:endParaRPr lang="en-US" sz="3400" dirty="0"/>
          </a:p>
        </p:txBody>
      </p:sp>
      <p:sp>
        <p:nvSpPr>
          <p:cNvPr id="6" name="kartu-38"/>
          <p:cNvSpPr/>
          <p:nvPr/>
        </p:nvSpPr>
        <p:spPr>
          <a:xfrm>
            <a:off x="2423160" y="1463040"/>
            <a:ext cx="1691640" cy="1737360"/>
          </a:xfrm>
          <a:prstGeom prst="roundRect">
            <a:avLst>
              <a:gd name="adj" fmla="val 6486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7" name="teks-39"/>
          <p:cNvSpPr txBox="1"/>
          <p:nvPr/>
        </p:nvSpPr>
        <p:spPr>
          <a:xfrm>
            <a:off x="2423160" y="1600200"/>
            <a:ext cx="169164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F2A44"/>
                </a:solidFill>
              </a:rPr>
              <a:t>Seoul</a:t>
            </a:r>
            <a:endParaRPr lang="en-US" sz="1700" dirty="0"/>
          </a:p>
        </p:txBody>
      </p:sp>
      <p:sp>
        <p:nvSpPr>
          <p:cNvPr id="8" name="teks-40"/>
          <p:cNvSpPr txBox="1"/>
          <p:nvPr/>
        </p:nvSpPr>
        <p:spPr>
          <a:xfrm>
            <a:off x="2423160" y="2103120"/>
            <a:ext cx="16916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C8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−3 °C</a:t>
            </a:r>
            <a:endParaRPr lang="en-US" sz="3400" dirty="0"/>
          </a:p>
        </p:txBody>
      </p:sp>
      <p:sp>
        <p:nvSpPr>
          <p:cNvPr id="9" name="kartu-41"/>
          <p:cNvSpPr/>
          <p:nvPr/>
        </p:nvSpPr>
        <p:spPr>
          <a:xfrm>
            <a:off x="4297680" y="1463040"/>
            <a:ext cx="1691640" cy="1737360"/>
          </a:xfrm>
          <a:prstGeom prst="roundRect">
            <a:avLst>
              <a:gd name="adj" fmla="val 6486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10" name="teks-42"/>
          <p:cNvSpPr txBox="1"/>
          <p:nvPr/>
        </p:nvSpPr>
        <p:spPr>
          <a:xfrm>
            <a:off x="4297680" y="1600200"/>
            <a:ext cx="169164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F2A44"/>
                </a:solidFill>
              </a:rPr>
              <a:t>Tokyo</a:t>
            </a:r>
            <a:endParaRPr lang="en-US" sz="1700" dirty="0"/>
          </a:p>
        </p:txBody>
      </p:sp>
      <p:sp>
        <p:nvSpPr>
          <p:cNvPr id="11" name="teks-43"/>
          <p:cNvSpPr txBox="1"/>
          <p:nvPr/>
        </p:nvSpPr>
        <p:spPr>
          <a:xfrm>
            <a:off x="4297680" y="2103120"/>
            <a:ext cx="16916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0E7C7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°C</a:t>
            </a:r>
            <a:endParaRPr lang="en-US" sz="3400" dirty="0"/>
          </a:p>
        </p:txBody>
      </p:sp>
      <p:sp>
        <p:nvSpPr>
          <p:cNvPr id="12" name="kartu-44"/>
          <p:cNvSpPr/>
          <p:nvPr/>
        </p:nvSpPr>
        <p:spPr>
          <a:xfrm>
            <a:off x="6172200" y="1463040"/>
            <a:ext cx="1691640" cy="1737360"/>
          </a:xfrm>
          <a:prstGeom prst="roundRect">
            <a:avLst>
              <a:gd name="adj" fmla="val 6486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13" name="teks-45"/>
          <p:cNvSpPr txBox="1"/>
          <p:nvPr/>
        </p:nvSpPr>
        <p:spPr>
          <a:xfrm>
            <a:off x="6172200" y="1600200"/>
            <a:ext cx="169164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F2A44"/>
                </a:solidFill>
              </a:rPr>
              <a:t>Beijing</a:t>
            </a:r>
            <a:endParaRPr lang="en-US" sz="1700" dirty="0"/>
          </a:p>
        </p:txBody>
      </p:sp>
      <p:sp>
        <p:nvSpPr>
          <p:cNvPr id="14" name="teks-46"/>
          <p:cNvSpPr txBox="1"/>
          <p:nvPr/>
        </p:nvSpPr>
        <p:spPr>
          <a:xfrm>
            <a:off x="6172200" y="2103120"/>
            <a:ext cx="16916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C8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−1 °C</a:t>
            </a:r>
            <a:endParaRPr lang="en-US" sz="3400" dirty="0"/>
          </a:p>
        </p:txBody>
      </p:sp>
      <p:sp>
        <p:nvSpPr>
          <p:cNvPr id="15" name="kartu-47"/>
          <p:cNvSpPr/>
          <p:nvPr/>
        </p:nvSpPr>
        <p:spPr>
          <a:xfrm>
            <a:off x="8046720" y="1463040"/>
            <a:ext cx="1691640" cy="1737360"/>
          </a:xfrm>
          <a:prstGeom prst="roundRect">
            <a:avLst>
              <a:gd name="adj" fmla="val 6486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16" name="teks-48"/>
          <p:cNvSpPr txBox="1"/>
          <p:nvPr/>
        </p:nvSpPr>
        <p:spPr>
          <a:xfrm>
            <a:off x="8046720" y="1600200"/>
            <a:ext cx="169164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F2A44"/>
                </a:solidFill>
              </a:rPr>
              <a:t>London</a:t>
            </a:r>
            <a:endParaRPr lang="en-US" sz="1700" dirty="0"/>
          </a:p>
        </p:txBody>
      </p:sp>
      <p:sp>
        <p:nvSpPr>
          <p:cNvPr id="17" name="teks-49"/>
          <p:cNvSpPr txBox="1"/>
          <p:nvPr/>
        </p:nvSpPr>
        <p:spPr>
          <a:xfrm>
            <a:off x="8046720" y="2103120"/>
            <a:ext cx="16916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0E7C7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 °C</a:t>
            </a:r>
            <a:endParaRPr lang="en-US" sz="3400" dirty="0"/>
          </a:p>
        </p:txBody>
      </p:sp>
      <p:sp>
        <p:nvSpPr>
          <p:cNvPr id="18" name="kartu-50"/>
          <p:cNvSpPr/>
          <p:nvPr/>
        </p:nvSpPr>
        <p:spPr>
          <a:xfrm>
            <a:off x="9921240" y="1463040"/>
            <a:ext cx="1691640" cy="1737360"/>
          </a:xfrm>
          <a:prstGeom prst="roundRect">
            <a:avLst>
              <a:gd name="adj" fmla="val 6486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19" name="teks-51"/>
          <p:cNvSpPr txBox="1"/>
          <p:nvPr/>
        </p:nvSpPr>
        <p:spPr>
          <a:xfrm>
            <a:off x="9921240" y="1600200"/>
            <a:ext cx="169164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F2A44"/>
                </a:solidFill>
              </a:rPr>
              <a:t>Ulaanbaatar</a:t>
            </a:r>
            <a:endParaRPr lang="en-US" sz="1700" dirty="0"/>
          </a:p>
        </p:txBody>
      </p:sp>
      <p:sp>
        <p:nvSpPr>
          <p:cNvPr id="20" name="teks-52"/>
          <p:cNvSpPr txBox="1"/>
          <p:nvPr/>
        </p:nvSpPr>
        <p:spPr>
          <a:xfrm>
            <a:off x="9921240" y="2103120"/>
            <a:ext cx="16916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C8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−5 °C</a:t>
            </a:r>
            <a:endParaRPr lang="en-US" sz="3400" dirty="0"/>
          </a:p>
        </p:txBody>
      </p:sp>
      <p:sp>
        <p:nvSpPr>
          <p:cNvPr id="21" name="teks-53"/>
          <p:cNvSpPr txBox="1"/>
          <p:nvPr/>
        </p:nvSpPr>
        <p:spPr>
          <a:xfrm>
            <a:off x="548640" y="32918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6B7A90"/>
                </a:solidFill>
              </a:rPr>
              <a:t>Data ilustrasi suhu pagi hari</a:t>
            </a:r>
            <a:endParaRPr lang="en-US" sz="1200" dirty="0"/>
          </a:p>
        </p:txBody>
      </p:sp>
      <p:sp>
        <p:nvSpPr>
          <p:cNvPr id="22" name="garis-54"/>
          <p:cNvSpPr/>
          <p:nvPr/>
        </p:nvSpPr>
        <p:spPr>
          <a:xfrm>
            <a:off x="1051560" y="5120640"/>
            <a:ext cx="10058400" cy="0"/>
          </a:xfrm>
          <a:prstGeom prst="line">
            <a:avLst/>
          </a:prstGeom>
          <a:noFill/>
          <a:ln w="31750">
            <a:solidFill>
              <a:srgbClr val="1F2A44"/>
            </a:solidFill>
            <a:prstDash val="solid"/>
            <a:headEnd type="triangle"/>
            <a:tailEnd type="triangle"/>
          </a:ln>
        </p:spPr>
      </p:sp>
      <p:sp>
        <p:nvSpPr>
          <p:cNvPr id="23" name="tik-55"/>
          <p:cNvSpPr/>
          <p:nvPr/>
        </p:nvSpPr>
        <p:spPr>
          <a:xfrm>
            <a:off x="1280160" y="50292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24" name="angka-56"/>
          <p:cNvSpPr txBox="1"/>
          <p:nvPr/>
        </p:nvSpPr>
        <p:spPr>
          <a:xfrm>
            <a:off x="1005840" y="52486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8414F"/>
                </a:solidFill>
              </a:rPr>
              <a:t>−8</a:t>
            </a:r>
            <a:endParaRPr lang="en-US" sz="1400" dirty="0"/>
          </a:p>
        </p:txBody>
      </p:sp>
      <p:sp>
        <p:nvSpPr>
          <p:cNvPr id="25" name="tik-57"/>
          <p:cNvSpPr/>
          <p:nvPr/>
        </p:nvSpPr>
        <p:spPr>
          <a:xfrm>
            <a:off x="1880235" y="50292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26" name="angka-58"/>
          <p:cNvSpPr txBox="1"/>
          <p:nvPr/>
        </p:nvSpPr>
        <p:spPr>
          <a:xfrm>
            <a:off x="1605915" y="52486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8414F"/>
                </a:solidFill>
              </a:rPr>
              <a:t>−7</a:t>
            </a:r>
            <a:endParaRPr lang="en-US" sz="1400" dirty="0"/>
          </a:p>
        </p:txBody>
      </p:sp>
      <p:sp>
        <p:nvSpPr>
          <p:cNvPr id="27" name="tik-59"/>
          <p:cNvSpPr/>
          <p:nvPr/>
        </p:nvSpPr>
        <p:spPr>
          <a:xfrm>
            <a:off x="2480310" y="50292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28" name="angka-60"/>
          <p:cNvSpPr txBox="1"/>
          <p:nvPr/>
        </p:nvSpPr>
        <p:spPr>
          <a:xfrm>
            <a:off x="2205990" y="52486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8414F"/>
                </a:solidFill>
              </a:rPr>
              <a:t>−6</a:t>
            </a:r>
            <a:endParaRPr lang="en-US" sz="1400" dirty="0"/>
          </a:p>
        </p:txBody>
      </p:sp>
      <p:sp>
        <p:nvSpPr>
          <p:cNvPr id="29" name="tik-61"/>
          <p:cNvSpPr/>
          <p:nvPr/>
        </p:nvSpPr>
        <p:spPr>
          <a:xfrm>
            <a:off x="3080385" y="50292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30" name="angka-62"/>
          <p:cNvSpPr txBox="1"/>
          <p:nvPr/>
        </p:nvSpPr>
        <p:spPr>
          <a:xfrm>
            <a:off x="2806065" y="52486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8414F"/>
                </a:solidFill>
              </a:rPr>
              <a:t>−5</a:t>
            </a:r>
            <a:endParaRPr lang="en-US" sz="1400" dirty="0"/>
          </a:p>
        </p:txBody>
      </p:sp>
      <p:sp>
        <p:nvSpPr>
          <p:cNvPr id="31" name="tik-63"/>
          <p:cNvSpPr/>
          <p:nvPr/>
        </p:nvSpPr>
        <p:spPr>
          <a:xfrm>
            <a:off x="3680460" y="50292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32" name="angka-64"/>
          <p:cNvSpPr txBox="1"/>
          <p:nvPr/>
        </p:nvSpPr>
        <p:spPr>
          <a:xfrm>
            <a:off x="3406140" y="52486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8414F"/>
                </a:solidFill>
              </a:rPr>
              <a:t>−4</a:t>
            </a:r>
            <a:endParaRPr lang="en-US" sz="1400" dirty="0"/>
          </a:p>
        </p:txBody>
      </p:sp>
      <p:sp>
        <p:nvSpPr>
          <p:cNvPr id="33" name="tik-65"/>
          <p:cNvSpPr/>
          <p:nvPr/>
        </p:nvSpPr>
        <p:spPr>
          <a:xfrm>
            <a:off x="4280535" y="50292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34" name="angka-66"/>
          <p:cNvSpPr txBox="1"/>
          <p:nvPr/>
        </p:nvSpPr>
        <p:spPr>
          <a:xfrm>
            <a:off x="4006215" y="52486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8414F"/>
                </a:solidFill>
              </a:rPr>
              <a:t>−3</a:t>
            </a:r>
            <a:endParaRPr lang="en-US" sz="1400" dirty="0"/>
          </a:p>
        </p:txBody>
      </p:sp>
      <p:sp>
        <p:nvSpPr>
          <p:cNvPr id="35" name="tik-67"/>
          <p:cNvSpPr/>
          <p:nvPr/>
        </p:nvSpPr>
        <p:spPr>
          <a:xfrm>
            <a:off x="4880610" y="50292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36" name="angka-68"/>
          <p:cNvSpPr txBox="1"/>
          <p:nvPr/>
        </p:nvSpPr>
        <p:spPr>
          <a:xfrm>
            <a:off x="4606290" y="52486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8414F"/>
                </a:solidFill>
              </a:rPr>
              <a:t>−2</a:t>
            </a:r>
            <a:endParaRPr lang="en-US" sz="1400" dirty="0"/>
          </a:p>
        </p:txBody>
      </p:sp>
      <p:sp>
        <p:nvSpPr>
          <p:cNvPr id="37" name="tik-69"/>
          <p:cNvSpPr/>
          <p:nvPr/>
        </p:nvSpPr>
        <p:spPr>
          <a:xfrm>
            <a:off x="5480685" y="50292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38" name="angka-70"/>
          <p:cNvSpPr txBox="1"/>
          <p:nvPr/>
        </p:nvSpPr>
        <p:spPr>
          <a:xfrm>
            <a:off x="5206365" y="52486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8414F"/>
                </a:solidFill>
              </a:rPr>
              <a:t>−1</a:t>
            </a:r>
            <a:endParaRPr lang="en-US" sz="1400" dirty="0"/>
          </a:p>
        </p:txBody>
      </p:sp>
      <p:sp>
        <p:nvSpPr>
          <p:cNvPr id="39" name="tik-71"/>
          <p:cNvSpPr/>
          <p:nvPr/>
        </p:nvSpPr>
        <p:spPr>
          <a:xfrm>
            <a:off x="6080760" y="50292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40" name="angka-72"/>
          <p:cNvSpPr txBox="1"/>
          <p:nvPr/>
        </p:nvSpPr>
        <p:spPr>
          <a:xfrm>
            <a:off x="5806440" y="52486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2A44"/>
                </a:solidFill>
              </a:rPr>
              <a:t>0</a:t>
            </a:r>
            <a:endParaRPr lang="en-US" sz="1400" dirty="0"/>
          </a:p>
        </p:txBody>
      </p:sp>
      <p:sp>
        <p:nvSpPr>
          <p:cNvPr id="41" name="tik-73"/>
          <p:cNvSpPr/>
          <p:nvPr/>
        </p:nvSpPr>
        <p:spPr>
          <a:xfrm>
            <a:off x="6680835" y="50292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42" name="angka-74"/>
          <p:cNvSpPr txBox="1"/>
          <p:nvPr/>
        </p:nvSpPr>
        <p:spPr>
          <a:xfrm>
            <a:off x="6406515" y="52486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E7C7B"/>
                </a:solidFill>
              </a:rPr>
              <a:t>1</a:t>
            </a:r>
            <a:endParaRPr lang="en-US" sz="1400" dirty="0"/>
          </a:p>
        </p:txBody>
      </p:sp>
      <p:sp>
        <p:nvSpPr>
          <p:cNvPr id="43" name="tik-75"/>
          <p:cNvSpPr/>
          <p:nvPr/>
        </p:nvSpPr>
        <p:spPr>
          <a:xfrm>
            <a:off x="7280910" y="50292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44" name="angka-76"/>
          <p:cNvSpPr txBox="1"/>
          <p:nvPr/>
        </p:nvSpPr>
        <p:spPr>
          <a:xfrm>
            <a:off x="7006590" y="52486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E7C7B"/>
                </a:solidFill>
              </a:rPr>
              <a:t>2</a:t>
            </a:r>
            <a:endParaRPr lang="en-US" sz="1400" dirty="0"/>
          </a:p>
        </p:txBody>
      </p:sp>
      <p:sp>
        <p:nvSpPr>
          <p:cNvPr id="45" name="tik-77"/>
          <p:cNvSpPr/>
          <p:nvPr/>
        </p:nvSpPr>
        <p:spPr>
          <a:xfrm>
            <a:off x="7880985" y="50292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46" name="angka-78"/>
          <p:cNvSpPr txBox="1"/>
          <p:nvPr/>
        </p:nvSpPr>
        <p:spPr>
          <a:xfrm>
            <a:off x="7606665" y="52486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E7C7B"/>
                </a:solidFill>
              </a:rPr>
              <a:t>3</a:t>
            </a:r>
            <a:endParaRPr lang="en-US" sz="1400" dirty="0"/>
          </a:p>
        </p:txBody>
      </p:sp>
      <p:sp>
        <p:nvSpPr>
          <p:cNvPr id="47" name="tik-79"/>
          <p:cNvSpPr/>
          <p:nvPr/>
        </p:nvSpPr>
        <p:spPr>
          <a:xfrm>
            <a:off x="8481060" y="50292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48" name="angka-80"/>
          <p:cNvSpPr txBox="1"/>
          <p:nvPr/>
        </p:nvSpPr>
        <p:spPr>
          <a:xfrm>
            <a:off x="8206740" y="52486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E7C7B"/>
                </a:solidFill>
              </a:rPr>
              <a:t>4</a:t>
            </a:r>
            <a:endParaRPr lang="en-US" sz="1400" dirty="0"/>
          </a:p>
        </p:txBody>
      </p:sp>
      <p:sp>
        <p:nvSpPr>
          <p:cNvPr id="49" name="tik-81"/>
          <p:cNvSpPr/>
          <p:nvPr/>
        </p:nvSpPr>
        <p:spPr>
          <a:xfrm>
            <a:off x="9081135" y="50292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50" name="angka-82"/>
          <p:cNvSpPr txBox="1"/>
          <p:nvPr/>
        </p:nvSpPr>
        <p:spPr>
          <a:xfrm>
            <a:off x="8806815" y="52486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E7C7B"/>
                </a:solidFill>
              </a:rPr>
              <a:t>5</a:t>
            </a:r>
            <a:endParaRPr lang="en-US" sz="1400" dirty="0"/>
          </a:p>
        </p:txBody>
      </p:sp>
      <p:sp>
        <p:nvSpPr>
          <p:cNvPr id="51" name="tik-83"/>
          <p:cNvSpPr/>
          <p:nvPr/>
        </p:nvSpPr>
        <p:spPr>
          <a:xfrm>
            <a:off x="9681210" y="50292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52" name="angka-84"/>
          <p:cNvSpPr txBox="1"/>
          <p:nvPr/>
        </p:nvSpPr>
        <p:spPr>
          <a:xfrm>
            <a:off x="9406890" y="52486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E7C7B"/>
                </a:solidFill>
              </a:rPr>
              <a:t>6</a:t>
            </a:r>
            <a:endParaRPr lang="en-US" sz="1400" dirty="0"/>
          </a:p>
        </p:txBody>
      </p:sp>
      <p:sp>
        <p:nvSpPr>
          <p:cNvPr id="53" name="tik-85"/>
          <p:cNvSpPr/>
          <p:nvPr/>
        </p:nvSpPr>
        <p:spPr>
          <a:xfrm>
            <a:off x="10281285" y="50292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54" name="angka-86"/>
          <p:cNvSpPr txBox="1"/>
          <p:nvPr/>
        </p:nvSpPr>
        <p:spPr>
          <a:xfrm>
            <a:off x="10006965" y="52486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E7C7B"/>
                </a:solidFill>
              </a:rPr>
              <a:t>7</a:t>
            </a:r>
            <a:endParaRPr lang="en-US" sz="1400" dirty="0"/>
          </a:p>
        </p:txBody>
      </p:sp>
      <p:sp>
        <p:nvSpPr>
          <p:cNvPr id="55" name="tik-87"/>
          <p:cNvSpPr/>
          <p:nvPr/>
        </p:nvSpPr>
        <p:spPr>
          <a:xfrm>
            <a:off x="10881360" y="50292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56" name="angka-88"/>
          <p:cNvSpPr txBox="1"/>
          <p:nvPr/>
        </p:nvSpPr>
        <p:spPr>
          <a:xfrm>
            <a:off x="10607040" y="52486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E7C7B"/>
                </a:solidFill>
              </a:rPr>
              <a:t>8</a:t>
            </a:r>
            <a:endParaRPr lang="en-US" sz="1400" dirty="0"/>
          </a:p>
        </p:txBody>
      </p:sp>
      <p:sp>
        <p:nvSpPr>
          <p:cNvPr id="57" name="titik-89"/>
          <p:cNvSpPr/>
          <p:nvPr/>
        </p:nvSpPr>
        <p:spPr>
          <a:xfrm>
            <a:off x="1779651" y="5020056"/>
            <a:ext cx="201168" cy="201168"/>
          </a:xfrm>
          <a:prstGeom prst="ellipse">
            <a:avLst/>
          </a:prstGeom>
          <a:solidFill>
            <a:srgbClr val="C8414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8" name="lbl-90"/>
          <p:cNvSpPr txBox="1"/>
          <p:nvPr/>
        </p:nvSpPr>
        <p:spPr>
          <a:xfrm>
            <a:off x="1194435" y="455371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8414F"/>
                </a:solidFill>
              </a:rPr>
              <a:t>Moskow</a:t>
            </a:r>
            <a:endParaRPr lang="en-US" sz="1300" dirty="0"/>
          </a:p>
        </p:txBody>
      </p:sp>
      <p:sp>
        <p:nvSpPr>
          <p:cNvPr id="59" name="titik-91"/>
          <p:cNvSpPr/>
          <p:nvPr/>
        </p:nvSpPr>
        <p:spPr>
          <a:xfrm>
            <a:off x="4179951" y="5020056"/>
            <a:ext cx="201168" cy="201168"/>
          </a:xfrm>
          <a:prstGeom prst="ellipse">
            <a:avLst/>
          </a:prstGeom>
          <a:solidFill>
            <a:srgbClr val="C8414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0" name="lbl-92"/>
          <p:cNvSpPr txBox="1"/>
          <p:nvPr/>
        </p:nvSpPr>
        <p:spPr>
          <a:xfrm>
            <a:off x="3594735" y="42062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8414F"/>
                </a:solidFill>
              </a:rPr>
              <a:t>Seoul</a:t>
            </a:r>
            <a:endParaRPr lang="en-US" sz="1300" dirty="0"/>
          </a:p>
        </p:txBody>
      </p:sp>
      <p:sp>
        <p:nvSpPr>
          <p:cNvPr id="61" name="titik-93"/>
          <p:cNvSpPr/>
          <p:nvPr/>
        </p:nvSpPr>
        <p:spPr>
          <a:xfrm>
            <a:off x="7180326" y="5020056"/>
            <a:ext cx="201168" cy="201168"/>
          </a:xfrm>
          <a:prstGeom prst="ellipse">
            <a:avLst/>
          </a:prstGeom>
          <a:solidFill>
            <a:srgbClr val="0E7C7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2" name="lbl-94"/>
          <p:cNvSpPr txBox="1"/>
          <p:nvPr/>
        </p:nvSpPr>
        <p:spPr>
          <a:xfrm>
            <a:off x="6595110" y="455371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E7C7B"/>
                </a:solidFill>
              </a:rPr>
              <a:t>Tokyo</a:t>
            </a:r>
            <a:endParaRPr lang="en-US" sz="1300" dirty="0"/>
          </a:p>
        </p:txBody>
      </p:sp>
      <p:sp>
        <p:nvSpPr>
          <p:cNvPr id="63" name="titik-95"/>
          <p:cNvSpPr/>
          <p:nvPr/>
        </p:nvSpPr>
        <p:spPr>
          <a:xfrm>
            <a:off x="5380101" y="5020056"/>
            <a:ext cx="201168" cy="201168"/>
          </a:xfrm>
          <a:prstGeom prst="ellipse">
            <a:avLst/>
          </a:prstGeom>
          <a:solidFill>
            <a:srgbClr val="C8414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4" name="lbl-96"/>
          <p:cNvSpPr txBox="1"/>
          <p:nvPr/>
        </p:nvSpPr>
        <p:spPr>
          <a:xfrm>
            <a:off x="4794885" y="42062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8414F"/>
                </a:solidFill>
              </a:rPr>
              <a:t>Beijing</a:t>
            </a:r>
            <a:endParaRPr lang="en-US" sz="1300" dirty="0"/>
          </a:p>
        </p:txBody>
      </p:sp>
      <p:sp>
        <p:nvSpPr>
          <p:cNvPr id="65" name="titik-97"/>
          <p:cNvSpPr/>
          <p:nvPr/>
        </p:nvSpPr>
        <p:spPr>
          <a:xfrm>
            <a:off x="8380476" y="5020056"/>
            <a:ext cx="201168" cy="201168"/>
          </a:xfrm>
          <a:prstGeom prst="ellipse">
            <a:avLst/>
          </a:prstGeom>
          <a:solidFill>
            <a:srgbClr val="0E7C7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6" name="lbl-98"/>
          <p:cNvSpPr txBox="1"/>
          <p:nvPr/>
        </p:nvSpPr>
        <p:spPr>
          <a:xfrm>
            <a:off x="7795260" y="455371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E7C7B"/>
                </a:solidFill>
              </a:rPr>
              <a:t>London</a:t>
            </a:r>
            <a:endParaRPr lang="en-US" sz="1300" dirty="0"/>
          </a:p>
        </p:txBody>
      </p:sp>
      <p:sp>
        <p:nvSpPr>
          <p:cNvPr id="67" name="titik-99"/>
          <p:cNvSpPr/>
          <p:nvPr/>
        </p:nvSpPr>
        <p:spPr>
          <a:xfrm>
            <a:off x="2979801" y="5020056"/>
            <a:ext cx="201168" cy="201168"/>
          </a:xfrm>
          <a:prstGeom prst="ellipse">
            <a:avLst/>
          </a:prstGeom>
          <a:solidFill>
            <a:srgbClr val="C8414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8" name="lbl-100"/>
          <p:cNvSpPr txBox="1"/>
          <p:nvPr/>
        </p:nvSpPr>
        <p:spPr>
          <a:xfrm>
            <a:off x="2394585" y="455371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8414F"/>
                </a:solidFill>
              </a:rPr>
              <a:t>Ulaanbaatar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F2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Lawan bilangan dan nilai mutlak</a:t>
            </a:r>
            <a:endParaRPr lang="en-US" sz="3400" dirty="0"/>
          </a:p>
        </p:txBody>
      </p:sp>
      <p:sp>
        <p:nvSpPr>
          <p:cNvPr id="3" name="garis-101"/>
          <p:cNvSpPr/>
          <p:nvPr/>
        </p:nvSpPr>
        <p:spPr>
          <a:xfrm>
            <a:off x="868680" y="4206240"/>
            <a:ext cx="6492240" cy="0"/>
          </a:xfrm>
          <a:prstGeom prst="line">
            <a:avLst/>
          </a:prstGeom>
          <a:noFill/>
          <a:ln w="31750">
            <a:solidFill>
              <a:srgbClr val="1F2A44"/>
            </a:solidFill>
            <a:prstDash val="solid"/>
            <a:headEnd type="triangle"/>
            <a:tailEnd type="triangle"/>
          </a:ln>
        </p:spPr>
      </p:sp>
      <p:sp>
        <p:nvSpPr>
          <p:cNvPr id="4" name="tik-102"/>
          <p:cNvSpPr/>
          <p:nvPr/>
        </p:nvSpPr>
        <p:spPr>
          <a:xfrm>
            <a:off x="1097280" y="41148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5" name="angka-103"/>
          <p:cNvSpPr txBox="1"/>
          <p:nvPr/>
        </p:nvSpPr>
        <p:spPr>
          <a:xfrm>
            <a:off x="822960" y="43342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8414F"/>
                </a:solidFill>
              </a:rPr>
              <a:t>−6</a:t>
            </a:r>
            <a:endParaRPr lang="en-US" sz="1400" dirty="0"/>
          </a:p>
        </p:txBody>
      </p:sp>
      <p:sp>
        <p:nvSpPr>
          <p:cNvPr id="6" name="tik-104"/>
          <p:cNvSpPr/>
          <p:nvPr/>
        </p:nvSpPr>
        <p:spPr>
          <a:xfrm>
            <a:off x="1600200" y="41148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7" name="angka-105"/>
          <p:cNvSpPr txBox="1"/>
          <p:nvPr/>
        </p:nvSpPr>
        <p:spPr>
          <a:xfrm>
            <a:off x="1325880" y="43342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8414F"/>
                </a:solidFill>
              </a:rPr>
              <a:t>−5</a:t>
            </a:r>
            <a:endParaRPr lang="en-US" sz="1400" dirty="0"/>
          </a:p>
        </p:txBody>
      </p:sp>
      <p:sp>
        <p:nvSpPr>
          <p:cNvPr id="8" name="tik-106"/>
          <p:cNvSpPr/>
          <p:nvPr/>
        </p:nvSpPr>
        <p:spPr>
          <a:xfrm>
            <a:off x="2103120" y="41148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9" name="angka-107"/>
          <p:cNvSpPr txBox="1"/>
          <p:nvPr/>
        </p:nvSpPr>
        <p:spPr>
          <a:xfrm>
            <a:off x="1828800" y="43342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8414F"/>
                </a:solidFill>
              </a:rPr>
              <a:t>−4</a:t>
            </a:r>
            <a:endParaRPr lang="en-US" sz="1400" dirty="0"/>
          </a:p>
        </p:txBody>
      </p:sp>
      <p:sp>
        <p:nvSpPr>
          <p:cNvPr id="10" name="tik-108"/>
          <p:cNvSpPr/>
          <p:nvPr/>
        </p:nvSpPr>
        <p:spPr>
          <a:xfrm>
            <a:off x="2606040" y="41148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11" name="angka-109"/>
          <p:cNvSpPr txBox="1"/>
          <p:nvPr/>
        </p:nvSpPr>
        <p:spPr>
          <a:xfrm>
            <a:off x="2331720" y="43342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8414F"/>
                </a:solidFill>
              </a:rPr>
              <a:t>−3</a:t>
            </a:r>
            <a:endParaRPr lang="en-US" sz="1400" dirty="0"/>
          </a:p>
        </p:txBody>
      </p:sp>
      <p:sp>
        <p:nvSpPr>
          <p:cNvPr id="12" name="tik-110"/>
          <p:cNvSpPr/>
          <p:nvPr/>
        </p:nvSpPr>
        <p:spPr>
          <a:xfrm>
            <a:off x="3108960" y="41148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13" name="angka-111"/>
          <p:cNvSpPr txBox="1"/>
          <p:nvPr/>
        </p:nvSpPr>
        <p:spPr>
          <a:xfrm>
            <a:off x="2834640" y="43342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8414F"/>
                </a:solidFill>
              </a:rPr>
              <a:t>−2</a:t>
            </a:r>
            <a:endParaRPr lang="en-US" sz="1400" dirty="0"/>
          </a:p>
        </p:txBody>
      </p:sp>
      <p:sp>
        <p:nvSpPr>
          <p:cNvPr id="14" name="tik-112"/>
          <p:cNvSpPr/>
          <p:nvPr/>
        </p:nvSpPr>
        <p:spPr>
          <a:xfrm>
            <a:off x="3611880" y="41148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15" name="angka-113"/>
          <p:cNvSpPr txBox="1"/>
          <p:nvPr/>
        </p:nvSpPr>
        <p:spPr>
          <a:xfrm>
            <a:off x="3337560" y="43342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8414F"/>
                </a:solidFill>
              </a:rPr>
              <a:t>−1</a:t>
            </a:r>
            <a:endParaRPr lang="en-US" sz="1400" dirty="0"/>
          </a:p>
        </p:txBody>
      </p:sp>
      <p:sp>
        <p:nvSpPr>
          <p:cNvPr id="16" name="tik-114"/>
          <p:cNvSpPr/>
          <p:nvPr/>
        </p:nvSpPr>
        <p:spPr>
          <a:xfrm>
            <a:off x="4114800" y="41148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17" name="angka-115"/>
          <p:cNvSpPr txBox="1"/>
          <p:nvPr/>
        </p:nvSpPr>
        <p:spPr>
          <a:xfrm>
            <a:off x="3840480" y="43342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2A44"/>
                </a:solidFill>
              </a:rPr>
              <a:t>0</a:t>
            </a:r>
            <a:endParaRPr lang="en-US" sz="1400" dirty="0"/>
          </a:p>
        </p:txBody>
      </p:sp>
      <p:sp>
        <p:nvSpPr>
          <p:cNvPr id="18" name="tik-116"/>
          <p:cNvSpPr/>
          <p:nvPr/>
        </p:nvSpPr>
        <p:spPr>
          <a:xfrm>
            <a:off x="4617720" y="41148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19" name="angka-117"/>
          <p:cNvSpPr txBox="1"/>
          <p:nvPr/>
        </p:nvSpPr>
        <p:spPr>
          <a:xfrm>
            <a:off x="4343400" y="43342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E7C7B"/>
                </a:solidFill>
              </a:rPr>
              <a:t>1</a:t>
            </a:r>
            <a:endParaRPr lang="en-US" sz="1400" dirty="0"/>
          </a:p>
        </p:txBody>
      </p:sp>
      <p:sp>
        <p:nvSpPr>
          <p:cNvPr id="20" name="tik-118"/>
          <p:cNvSpPr/>
          <p:nvPr/>
        </p:nvSpPr>
        <p:spPr>
          <a:xfrm>
            <a:off x="5120640" y="41148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21" name="angka-119"/>
          <p:cNvSpPr txBox="1"/>
          <p:nvPr/>
        </p:nvSpPr>
        <p:spPr>
          <a:xfrm>
            <a:off x="4846320" y="43342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E7C7B"/>
                </a:solidFill>
              </a:rPr>
              <a:t>2</a:t>
            </a:r>
            <a:endParaRPr lang="en-US" sz="1400" dirty="0"/>
          </a:p>
        </p:txBody>
      </p:sp>
      <p:sp>
        <p:nvSpPr>
          <p:cNvPr id="22" name="tik-120"/>
          <p:cNvSpPr/>
          <p:nvPr/>
        </p:nvSpPr>
        <p:spPr>
          <a:xfrm>
            <a:off x="5623560" y="41148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23" name="angka-121"/>
          <p:cNvSpPr txBox="1"/>
          <p:nvPr/>
        </p:nvSpPr>
        <p:spPr>
          <a:xfrm>
            <a:off x="5349240" y="43342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E7C7B"/>
                </a:solidFill>
              </a:rPr>
              <a:t>3</a:t>
            </a:r>
            <a:endParaRPr lang="en-US" sz="1400" dirty="0"/>
          </a:p>
        </p:txBody>
      </p:sp>
      <p:sp>
        <p:nvSpPr>
          <p:cNvPr id="24" name="tik-122"/>
          <p:cNvSpPr/>
          <p:nvPr/>
        </p:nvSpPr>
        <p:spPr>
          <a:xfrm>
            <a:off x="6126480" y="41148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25" name="angka-123"/>
          <p:cNvSpPr txBox="1"/>
          <p:nvPr/>
        </p:nvSpPr>
        <p:spPr>
          <a:xfrm>
            <a:off x="5852160" y="43342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E7C7B"/>
                </a:solidFill>
              </a:rPr>
              <a:t>4</a:t>
            </a:r>
            <a:endParaRPr lang="en-US" sz="1400" dirty="0"/>
          </a:p>
        </p:txBody>
      </p:sp>
      <p:sp>
        <p:nvSpPr>
          <p:cNvPr id="26" name="tik-124"/>
          <p:cNvSpPr/>
          <p:nvPr/>
        </p:nvSpPr>
        <p:spPr>
          <a:xfrm>
            <a:off x="6629400" y="41148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27" name="angka-125"/>
          <p:cNvSpPr txBox="1"/>
          <p:nvPr/>
        </p:nvSpPr>
        <p:spPr>
          <a:xfrm>
            <a:off x="6355080" y="43342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E7C7B"/>
                </a:solidFill>
              </a:rPr>
              <a:t>5</a:t>
            </a:r>
            <a:endParaRPr lang="en-US" sz="1400" dirty="0"/>
          </a:p>
        </p:txBody>
      </p:sp>
      <p:sp>
        <p:nvSpPr>
          <p:cNvPr id="28" name="tik-126"/>
          <p:cNvSpPr/>
          <p:nvPr/>
        </p:nvSpPr>
        <p:spPr>
          <a:xfrm>
            <a:off x="7132320" y="41148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29" name="angka-127"/>
          <p:cNvSpPr txBox="1"/>
          <p:nvPr/>
        </p:nvSpPr>
        <p:spPr>
          <a:xfrm>
            <a:off x="6858000" y="43342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E7C7B"/>
                </a:solidFill>
              </a:rPr>
              <a:t>6</a:t>
            </a:r>
            <a:endParaRPr lang="en-US" sz="1400" dirty="0"/>
          </a:p>
        </p:txBody>
      </p:sp>
      <p:sp>
        <p:nvSpPr>
          <p:cNvPr id="30" name="titik-128"/>
          <p:cNvSpPr/>
          <p:nvPr/>
        </p:nvSpPr>
        <p:spPr>
          <a:xfrm>
            <a:off x="1499616" y="4105656"/>
            <a:ext cx="201168" cy="201168"/>
          </a:xfrm>
          <a:prstGeom prst="ellipse">
            <a:avLst/>
          </a:prstGeom>
          <a:solidFill>
            <a:srgbClr val="C8414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1" name="lbl-129"/>
          <p:cNvSpPr txBox="1"/>
          <p:nvPr/>
        </p:nvSpPr>
        <p:spPr>
          <a:xfrm>
            <a:off x="914400" y="363931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8414F"/>
                </a:solidFill>
              </a:rPr>
              <a:t>−5</a:t>
            </a:r>
            <a:endParaRPr lang="en-US" sz="1300" dirty="0"/>
          </a:p>
        </p:txBody>
      </p:sp>
      <p:sp>
        <p:nvSpPr>
          <p:cNvPr id="32" name="titik-130"/>
          <p:cNvSpPr/>
          <p:nvPr/>
        </p:nvSpPr>
        <p:spPr>
          <a:xfrm>
            <a:off x="6528816" y="4105656"/>
            <a:ext cx="201168" cy="201168"/>
          </a:xfrm>
          <a:prstGeom prst="ellipse">
            <a:avLst/>
          </a:prstGeom>
          <a:solidFill>
            <a:srgbClr val="0E7C7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lbl-131"/>
          <p:cNvSpPr txBox="1"/>
          <p:nvPr/>
        </p:nvSpPr>
        <p:spPr>
          <a:xfrm>
            <a:off x="5943600" y="363931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E7C7B"/>
                </a:solidFill>
              </a:rPr>
              <a:t>5</a:t>
            </a:r>
            <a:endParaRPr lang="en-US" sz="1300" dirty="0"/>
          </a:p>
        </p:txBody>
      </p:sp>
      <p:sp>
        <p:nvSpPr>
          <p:cNvPr id="34" name="lompat-132"/>
          <p:cNvSpPr/>
          <p:nvPr/>
        </p:nvSpPr>
        <p:spPr>
          <a:xfrm>
            <a:off x="1600200" y="3703320"/>
            <a:ext cx="2514600" cy="1005840"/>
          </a:xfrm>
          <a:prstGeom prst="arc">
            <a:avLst>
              <a:gd name="adj1" fmla="val 10800000"/>
              <a:gd name="adj2" fmla="val 21600000"/>
            </a:avLst>
          </a:prstGeom>
          <a:noFill/>
          <a:ln w="31750">
            <a:solidFill>
              <a:srgbClr val="C8414F"/>
            </a:solidFill>
            <a:prstDash val="solid"/>
            <a:headEnd type="triangle"/>
          </a:ln>
        </p:spPr>
      </p:sp>
      <p:sp>
        <p:nvSpPr>
          <p:cNvPr id="35" name="lbl-133"/>
          <p:cNvSpPr txBox="1"/>
          <p:nvPr/>
        </p:nvSpPr>
        <p:spPr>
          <a:xfrm>
            <a:off x="1600200" y="3246120"/>
            <a:ext cx="2514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8414F"/>
                </a:solidFill>
              </a:rPr>
              <a:t>5 langkah</a:t>
            </a:r>
            <a:endParaRPr lang="en-US" sz="1400" dirty="0"/>
          </a:p>
        </p:txBody>
      </p:sp>
      <p:sp>
        <p:nvSpPr>
          <p:cNvPr id="36" name="lompat-134"/>
          <p:cNvSpPr/>
          <p:nvPr/>
        </p:nvSpPr>
        <p:spPr>
          <a:xfrm>
            <a:off x="4114800" y="3703320"/>
            <a:ext cx="2514600" cy="1005840"/>
          </a:xfrm>
          <a:prstGeom prst="arc">
            <a:avLst>
              <a:gd name="adj1" fmla="val 10800000"/>
              <a:gd name="adj2" fmla="val 21600000"/>
            </a:avLst>
          </a:prstGeom>
          <a:noFill/>
          <a:ln w="31750">
            <a:solidFill>
              <a:srgbClr val="0E7C7B"/>
            </a:solidFill>
            <a:prstDash val="solid"/>
            <a:tailEnd type="triangle"/>
          </a:ln>
        </p:spPr>
      </p:sp>
      <p:sp>
        <p:nvSpPr>
          <p:cNvPr id="37" name="lbl-135"/>
          <p:cNvSpPr txBox="1"/>
          <p:nvPr/>
        </p:nvSpPr>
        <p:spPr>
          <a:xfrm>
            <a:off x="4114800" y="3246120"/>
            <a:ext cx="2514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7C7B"/>
                </a:solidFill>
              </a:rPr>
              <a:t>5 langkah</a:t>
            </a:r>
            <a:endParaRPr lang="en-US" sz="1400" dirty="0"/>
          </a:p>
        </p:txBody>
      </p:sp>
      <p:sp>
        <p:nvSpPr>
          <p:cNvPr id="38" name="kartu-136"/>
          <p:cNvSpPr/>
          <p:nvPr/>
        </p:nvSpPr>
        <p:spPr>
          <a:xfrm>
            <a:off x="7863840" y="1417320"/>
            <a:ext cx="3749040" cy="2057400"/>
          </a:xfrm>
          <a:prstGeom prst="roundRect">
            <a:avLst>
              <a:gd name="adj" fmla="val 5333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39" name="teks-137"/>
          <p:cNvSpPr txBox="1"/>
          <p:nvPr/>
        </p:nvSpPr>
        <p:spPr>
          <a:xfrm>
            <a:off x="8046720" y="1554480"/>
            <a:ext cx="342900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E7C7B"/>
                </a:solidFill>
              </a:rPr>
              <a:t>Lawan bilangan</a:t>
            </a:r>
            <a:endParaRPr lang="en-US" sz="1800" dirty="0"/>
          </a:p>
          <a:p>
            <a:pPr indent="0" marL="0">
              <a:buNone/>
            </a:pPr>
            <a:r>
              <a:rPr lang="en-US" sz="1700" dirty="0">
                <a:solidFill>
                  <a:srgbClr val="1B2333"/>
                </a:solidFill>
              </a:rPr>
              <a:t>Jaraknya sama dari 0, arahnya berlawanan.</a:t>
            </a:r>
            <a:endParaRPr lang="en-US" sz="1800" dirty="0"/>
          </a:p>
          <a:p>
            <a:pPr indent="0" marL="0">
              <a:buNone/>
            </a:pPr>
            <a:r>
              <a:rPr lang="en-US" sz="1700" dirty="0">
                <a:solidFill>
                  <a:srgbClr val="1B2333"/>
                </a:solidFill>
              </a:rPr>
              <a:t>Lawan 5 adalah −5. Lawan 0 adalah 0.</a:t>
            </a:r>
            <a:endParaRPr lang="en-US" sz="1800" dirty="0"/>
          </a:p>
        </p:txBody>
      </p:sp>
      <p:sp>
        <p:nvSpPr>
          <p:cNvPr id="40" name="kartu-138"/>
          <p:cNvSpPr/>
          <p:nvPr/>
        </p:nvSpPr>
        <p:spPr>
          <a:xfrm>
            <a:off x="7863840" y="3703320"/>
            <a:ext cx="3749040" cy="2240280"/>
          </a:xfrm>
          <a:prstGeom prst="roundRect">
            <a:avLst>
              <a:gd name="adj" fmla="val 4898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41" name="teks-139"/>
          <p:cNvSpPr txBox="1"/>
          <p:nvPr/>
        </p:nvSpPr>
        <p:spPr>
          <a:xfrm>
            <a:off x="8046720" y="3840480"/>
            <a:ext cx="34290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C8414F"/>
                </a:solidFill>
              </a:rPr>
              <a:t>Nilai mutlak</a:t>
            </a:r>
            <a:endParaRPr lang="en-US" sz="1800" dirty="0"/>
          </a:p>
          <a:p>
            <a:pPr indent="0" marL="0">
              <a:buNone/>
            </a:pPr>
            <a:r>
              <a:rPr lang="en-US" sz="1700" dirty="0">
                <a:solidFill>
                  <a:srgbClr val="1B2333"/>
                </a:solidFill>
              </a:rPr>
              <a:t>Jarak bilangan ke 0, selalu tidak negatif.</a:t>
            </a:r>
            <a:endParaRPr lang="en-US" sz="1800" dirty="0"/>
          </a:p>
          <a:p>
            <a:pPr indent="0" marL="0">
              <a:buNone/>
            </a:pPr>
            <a:r>
              <a:rPr lang="en-US" sz="2000" b="1" dirty="0">
                <a:solidFill>
                  <a:srgbClr val="1B2333"/>
                </a:solidFill>
              </a:rPr>
              <a:t>|−5| = 5   |5| = 5   |0| = 0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F2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Makin ke kanan, makin besar</a:t>
            </a:r>
            <a:endParaRPr lang="en-US" sz="3400" dirty="0"/>
          </a:p>
        </p:txBody>
      </p:sp>
      <p:sp>
        <p:nvSpPr>
          <p:cNvPr id="3" name="garis-140"/>
          <p:cNvSpPr/>
          <p:nvPr/>
        </p:nvSpPr>
        <p:spPr>
          <a:xfrm>
            <a:off x="594360" y="2743200"/>
            <a:ext cx="6675120" cy="0"/>
          </a:xfrm>
          <a:prstGeom prst="line">
            <a:avLst/>
          </a:prstGeom>
          <a:noFill/>
          <a:ln w="31750">
            <a:solidFill>
              <a:srgbClr val="1F2A44"/>
            </a:solidFill>
            <a:prstDash val="solid"/>
            <a:headEnd type="triangle"/>
            <a:tailEnd type="triangle"/>
          </a:ln>
        </p:spPr>
      </p:sp>
      <p:sp>
        <p:nvSpPr>
          <p:cNvPr id="4" name="tik-141"/>
          <p:cNvSpPr/>
          <p:nvPr/>
        </p:nvSpPr>
        <p:spPr>
          <a:xfrm>
            <a:off x="822960" y="265176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5" name="angka-142"/>
          <p:cNvSpPr txBox="1"/>
          <p:nvPr/>
        </p:nvSpPr>
        <p:spPr>
          <a:xfrm>
            <a:off x="548640" y="287121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8414F"/>
                </a:solidFill>
              </a:rPr>
              <a:t>−8</a:t>
            </a:r>
            <a:endParaRPr lang="en-US" sz="1400" dirty="0"/>
          </a:p>
        </p:txBody>
      </p:sp>
      <p:sp>
        <p:nvSpPr>
          <p:cNvPr id="6" name="tik-143"/>
          <p:cNvSpPr/>
          <p:nvPr/>
        </p:nvSpPr>
        <p:spPr>
          <a:xfrm>
            <a:off x="1444752" y="265176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7" name="angka-144"/>
          <p:cNvSpPr txBox="1"/>
          <p:nvPr/>
        </p:nvSpPr>
        <p:spPr>
          <a:xfrm>
            <a:off x="1170432" y="287121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8414F"/>
                </a:solidFill>
              </a:rPr>
              <a:t>−7</a:t>
            </a:r>
            <a:endParaRPr lang="en-US" sz="1400" dirty="0"/>
          </a:p>
        </p:txBody>
      </p:sp>
      <p:sp>
        <p:nvSpPr>
          <p:cNvPr id="8" name="tik-145"/>
          <p:cNvSpPr/>
          <p:nvPr/>
        </p:nvSpPr>
        <p:spPr>
          <a:xfrm>
            <a:off x="2066544" y="265176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9" name="angka-146"/>
          <p:cNvSpPr txBox="1"/>
          <p:nvPr/>
        </p:nvSpPr>
        <p:spPr>
          <a:xfrm>
            <a:off x="1792224" y="287121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8414F"/>
                </a:solidFill>
              </a:rPr>
              <a:t>−6</a:t>
            </a:r>
            <a:endParaRPr lang="en-US" sz="1400" dirty="0"/>
          </a:p>
        </p:txBody>
      </p:sp>
      <p:sp>
        <p:nvSpPr>
          <p:cNvPr id="10" name="tik-147"/>
          <p:cNvSpPr/>
          <p:nvPr/>
        </p:nvSpPr>
        <p:spPr>
          <a:xfrm>
            <a:off x="2688336" y="265176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11" name="angka-148"/>
          <p:cNvSpPr txBox="1"/>
          <p:nvPr/>
        </p:nvSpPr>
        <p:spPr>
          <a:xfrm>
            <a:off x="2414016" y="287121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8414F"/>
                </a:solidFill>
              </a:rPr>
              <a:t>−5</a:t>
            </a:r>
            <a:endParaRPr lang="en-US" sz="1400" dirty="0"/>
          </a:p>
        </p:txBody>
      </p:sp>
      <p:sp>
        <p:nvSpPr>
          <p:cNvPr id="12" name="tik-149"/>
          <p:cNvSpPr/>
          <p:nvPr/>
        </p:nvSpPr>
        <p:spPr>
          <a:xfrm>
            <a:off x="3310128" y="265176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13" name="angka-150"/>
          <p:cNvSpPr txBox="1"/>
          <p:nvPr/>
        </p:nvSpPr>
        <p:spPr>
          <a:xfrm>
            <a:off x="3035808" y="287121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8414F"/>
                </a:solidFill>
              </a:rPr>
              <a:t>−4</a:t>
            </a:r>
            <a:endParaRPr lang="en-US" sz="1400" dirty="0"/>
          </a:p>
        </p:txBody>
      </p:sp>
      <p:sp>
        <p:nvSpPr>
          <p:cNvPr id="14" name="tik-151"/>
          <p:cNvSpPr/>
          <p:nvPr/>
        </p:nvSpPr>
        <p:spPr>
          <a:xfrm>
            <a:off x="3931920" y="265176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15" name="angka-152"/>
          <p:cNvSpPr txBox="1"/>
          <p:nvPr/>
        </p:nvSpPr>
        <p:spPr>
          <a:xfrm>
            <a:off x="3657600" y="287121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8414F"/>
                </a:solidFill>
              </a:rPr>
              <a:t>−3</a:t>
            </a:r>
            <a:endParaRPr lang="en-US" sz="1400" dirty="0"/>
          </a:p>
        </p:txBody>
      </p:sp>
      <p:sp>
        <p:nvSpPr>
          <p:cNvPr id="16" name="tik-153"/>
          <p:cNvSpPr/>
          <p:nvPr/>
        </p:nvSpPr>
        <p:spPr>
          <a:xfrm>
            <a:off x="4553712" y="265176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17" name="angka-154"/>
          <p:cNvSpPr txBox="1"/>
          <p:nvPr/>
        </p:nvSpPr>
        <p:spPr>
          <a:xfrm>
            <a:off x="4279392" y="287121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8414F"/>
                </a:solidFill>
              </a:rPr>
              <a:t>−2</a:t>
            </a:r>
            <a:endParaRPr lang="en-US" sz="1400" dirty="0"/>
          </a:p>
        </p:txBody>
      </p:sp>
      <p:sp>
        <p:nvSpPr>
          <p:cNvPr id="18" name="tik-155"/>
          <p:cNvSpPr/>
          <p:nvPr/>
        </p:nvSpPr>
        <p:spPr>
          <a:xfrm>
            <a:off x="5175504" y="265176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19" name="angka-156"/>
          <p:cNvSpPr txBox="1"/>
          <p:nvPr/>
        </p:nvSpPr>
        <p:spPr>
          <a:xfrm>
            <a:off x="4901184" y="287121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8414F"/>
                </a:solidFill>
              </a:rPr>
              <a:t>−1</a:t>
            </a:r>
            <a:endParaRPr lang="en-US" sz="1400" dirty="0"/>
          </a:p>
        </p:txBody>
      </p:sp>
      <p:sp>
        <p:nvSpPr>
          <p:cNvPr id="20" name="tik-157"/>
          <p:cNvSpPr/>
          <p:nvPr/>
        </p:nvSpPr>
        <p:spPr>
          <a:xfrm>
            <a:off x="5797296" y="265176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21" name="angka-158"/>
          <p:cNvSpPr txBox="1"/>
          <p:nvPr/>
        </p:nvSpPr>
        <p:spPr>
          <a:xfrm>
            <a:off x="5522976" y="287121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2A44"/>
                </a:solidFill>
              </a:rPr>
              <a:t>0</a:t>
            </a:r>
            <a:endParaRPr lang="en-US" sz="1400" dirty="0"/>
          </a:p>
        </p:txBody>
      </p:sp>
      <p:sp>
        <p:nvSpPr>
          <p:cNvPr id="22" name="tik-159"/>
          <p:cNvSpPr/>
          <p:nvPr/>
        </p:nvSpPr>
        <p:spPr>
          <a:xfrm>
            <a:off x="6419088" y="265176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23" name="angka-160"/>
          <p:cNvSpPr txBox="1"/>
          <p:nvPr/>
        </p:nvSpPr>
        <p:spPr>
          <a:xfrm>
            <a:off x="6144768" y="287121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E7C7B"/>
                </a:solidFill>
              </a:rPr>
              <a:t>1</a:t>
            </a:r>
            <a:endParaRPr lang="en-US" sz="1400" dirty="0"/>
          </a:p>
        </p:txBody>
      </p:sp>
      <p:sp>
        <p:nvSpPr>
          <p:cNvPr id="24" name="tik-161"/>
          <p:cNvSpPr/>
          <p:nvPr/>
        </p:nvSpPr>
        <p:spPr>
          <a:xfrm>
            <a:off x="7040880" y="265176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25" name="angka-162"/>
          <p:cNvSpPr txBox="1"/>
          <p:nvPr/>
        </p:nvSpPr>
        <p:spPr>
          <a:xfrm>
            <a:off x="6766560" y="287121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E7C7B"/>
                </a:solidFill>
              </a:rPr>
              <a:t>2</a:t>
            </a:r>
            <a:endParaRPr lang="en-US" sz="1400" dirty="0"/>
          </a:p>
        </p:txBody>
      </p:sp>
      <p:sp>
        <p:nvSpPr>
          <p:cNvPr id="26" name="titik-163"/>
          <p:cNvSpPr/>
          <p:nvPr/>
        </p:nvSpPr>
        <p:spPr>
          <a:xfrm>
            <a:off x="1344168" y="2642616"/>
            <a:ext cx="201168" cy="201168"/>
          </a:xfrm>
          <a:prstGeom prst="ellipse">
            <a:avLst/>
          </a:prstGeom>
          <a:solidFill>
            <a:srgbClr val="C8414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7" name="lbl-164"/>
          <p:cNvSpPr txBox="1"/>
          <p:nvPr/>
        </p:nvSpPr>
        <p:spPr>
          <a:xfrm>
            <a:off x="758952" y="217627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8414F"/>
                </a:solidFill>
              </a:rPr>
              <a:t>−7</a:t>
            </a:r>
            <a:endParaRPr lang="en-US" sz="1300" dirty="0"/>
          </a:p>
        </p:txBody>
      </p:sp>
      <p:sp>
        <p:nvSpPr>
          <p:cNvPr id="28" name="titik-165"/>
          <p:cNvSpPr/>
          <p:nvPr/>
        </p:nvSpPr>
        <p:spPr>
          <a:xfrm>
            <a:off x="3831336" y="2642616"/>
            <a:ext cx="201168" cy="201168"/>
          </a:xfrm>
          <a:prstGeom prst="ellipse">
            <a:avLst/>
          </a:prstGeom>
          <a:solidFill>
            <a:srgbClr val="C8414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lbl-166"/>
          <p:cNvSpPr txBox="1"/>
          <p:nvPr/>
        </p:nvSpPr>
        <p:spPr>
          <a:xfrm>
            <a:off x="3246120" y="217627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8414F"/>
                </a:solidFill>
              </a:rPr>
              <a:t>−3</a:t>
            </a:r>
            <a:endParaRPr lang="en-US" sz="1300" dirty="0"/>
          </a:p>
        </p:txBody>
      </p:sp>
      <p:sp>
        <p:nvSpPr>
          <p:cNvPr id="30" name="panah-167"/>
          <p:cNvSpPr/>
          <p:nvPr/>
        </p:nvSpPr>
        <p:spPr>
          <a:xfrm>
            <a:off x="822960" y="3520440"/>
            <a:ext cx="6217920" cy="0"/>
          </a:xfrm>
          <a:prstGeom prst="line">
            <a:avLst/>
          </a:prstGeom>
          <a:noFill/>
          <a:ln w="38100">
            <a:solidFill>
              <a:srgbClr val="0E7C7B"/>
            </a:solidFill>
            <a:prstDash val="solid"/>
            <a:tailEnd type="triangle"/>
          </a:ln>
        </p:spPr>
      </p:sp>
      <p:sp>
        <p:nvSpPr>
          <p:cNvPr id="31" name="teks-168"/>
          <p:cNvSpPr txBox="1"/>
          <p:nvPr/>
        </p:nvSpPr>
        <p:spPr>
          <a:xfrm>
            <a:off x="4937760" y="361188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0E7C7B"/>
                </a:solidFill>
              </a:rPr>
              <a:t>makin besar</a:t>
            </a:r>
            <a:endParaRPr lang="en-US" sz="1500" dirty="0"/>
          </a:p>
        </p:txBody>
      </p:sp>
      <p:sp>
        <p:nvSpPr>
          <p:cNvPr id="32" name="teks-169"/>
          <p:cNvSpPr txBox="1"/>
          <p:nvPr/>
        </p:nvSpPr>
        <p:spPr>
          <a:xfrm>
            <a:off x="822960" y="4297680"/>
            <a:ext cx="621792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F2A44"/>
                </a:solidFill>
              </a:rPr>
              <a:t>−7 &lt; −3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</a:rPr>
              <a:t>−7 ada di sebelah kiri −3.</a:t>
            </a:r>
            <a:endParaRPr lang="en-US" sz="1800" dirty="0"/>
          </a:p>
        </p:txBody>
      </p:sp>
      <p:sp>
        <p:nvSpPr>
          <p:cNvPr id="33" name="kartu-170"/>
          <p:cNvSpPr/>
          <p:nvPr/>
        </p:nvSpPr>
        <p:spPr>
          <a:xfrm>
            <a:off x="7589520" y="1417320"/>
            <a:ext cx="4023360" cy="4480560"/>
          </a:xfrm>
          <a:prstGeom prst="roundRect">
            <a:avLst>
              <a:gd name="adj" fmla="val 2727"/>
            </a:avLst>
          </a:prstGeom>
          <a:solidFill>
            <a:srgbClr val="D9EFEE"/>
          </a:solidFill>
          <a:ln w="12700">
            <a:solidFill>
              <a:srgbClr val="D9EFEE"/>
            </a:solidFill>
            <a:prstDash val="solid"/>
          </a:ln>
        </p:spPr>
      </p:sp>
      <p:sp>
        <p:nvSpPr>
          <p:cNvPr id="34" name="teks-171"/>
          <p:cNvSpPr txBox="1"/>
          <p:nvPr/>
        </p:nvSpPr>
        <p:spPr>
          <a:xfrm>
            <a:off x="7772400" y="1600200"/>
            <a:ext cx="365760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E7C7B"/>
                </a:solidFill>
              </a:rPr>
              <a:t>Setuju atau tidak?</a:t>
            </a:r>
            <a:endParaRPr lang="en-US" sz="1800" dirty="0"/>
          </a:p>
          <a:p>
            <a:pPr indent="0" marL="0">
              <a:buNone/>
            </a:pPr>
            <a:r>
              <a:rPr lang="en-US" sz="800" dirty="0">
                <a:solidFill>
                  <a:srgbClr val="1B2333"/>
                </a:solidFill>
              </a:rPr>
              <a:t> </a:t>
            </a:r>
            <a:endParaRPr lang="en-US" sz="1800" dirty="0"/>
          </a:p>
          <a:p>
            <a:pPr indent="0" marL="0">
              <a:buNone/>
            </a:pPr>
            <a:r>
              <a:rPr lang="en-US" sz="1800" i="1" dirty="0">
                <a:solidFill>
                  <a:srgbClr val="1B2333"/>
                </a:solidFill>
              </a:rPr>
              <a:t>Rina berkata, "−7 lebih besar daripada −3, karena 7 lebih besar daripada 3."</a:t>
            </a:r>
            <a:endParaRPr lang="en-US" sz="1800" dirty="0"/>
          </a:p>
          <a:p>
            <a:pPr indent="0" marL="0">
              <a:buNone/>
            </a:pPr>
            <a:r>
              <a:rPr lang="en-US" sz="800" dirty="0">
                <a:solidFill>
                  <a:srgbClr val="1B2333"/>
                </a:solidFill>
              </a:rPr>
              <a:t> </a:t>
            </a:r>
            <a:endParaRPr lang="en-US" sz="1800" dirty="0"/>
          </a:p>
          <a:p>
            <a:pPr indent="0" marL="0">
              <a:buNone/>
            </a:pPr>
            <a:r>
              <a:rPr lang="en-US" sz="1700" dirty="0">
                <a:solidFill>
                  <a:srgbClr val="1B2333"/>
                </a:solidFill>
              </a:rPr>
              <a:t>Diskusikan dengan kelompokmu, lalu jelaskan memakai garis bilangan.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377440"/>
            <a:ext cx="10698480" cy="118872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Pertemuan 2 · Penjumlahan dan Pengurangan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657600"/>
            <a:ext cx="10698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</a:rPr>
              <a:t>Keping dua warna, garis bilangan, lift, dan suhu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F2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Keping dua warna dan pasangan nol</a:t>
            </a:r>
            <a:endParaRPr lang="en-US" sz="3400" dirty="0"/>
          </a:p>
        </p:txBody>
      </p:sp>
      <p:sp>
        <p:nvSpPr>
          <p:cNvPr id="3" name="bulat-172"/>
          <p:cNvSpPr txBox="1"/>
          <p:nvPr/>
        </p:nvSpPr>
        <p:spPr>
          <a:xfrm>
            <a:off x="640080" y="1463040"/>
            <a:ext cx="548640" cy="548640"/>
          </a:xfrm>
          <a:prstGeom prst="ellipse">
            <a:avLst/>
          </a:prstGeom>
          <a:solidFill>
            <a:srgbClr val="0E7C7B"/>
          </a:solidFill>
          <a:ln>
            <a:solidFill>
              <a:srgbClr val="0E7C7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+1</a:t>
            </a:r>
            <a:endParaRPr lang="en-US" sz="1600" dirty="0"/>
          </a:p>
        </p:txBody>
      </p:sp>
      <p:sp>
        <p:nvSpPr>
          <p:cNvPr id="4" name="teks-173"/>
          <p:cNvSpPr txBox="1"/>
          <p:nvPr/>
        </p:nvSpPr>
        <p:spPr>
          <a:xfrm>
            <a:off x="1280160" y="150876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B2333"/>
                </a:solidFill>
              </a:rPr>
              <a:t>keping biru = +1</a:t>
            </a:r>
            <a:endParaRPr lang="en-US" sz="1700" dirty="0"/>
          </a:p>
        </p:txBody>
      </p:sp>
      <p:sp>
        <p:nvSpPr>
          <p:cNvPr id="5" name="bulat-174"/>
          <p:cNvSpPr txBox="1"/>
          <p:nvPr/>
        </p:nvSpPr>
        <p:spPr>
          <a:xfrm>
            <a:off x="4023360" y="1463040"/>
            <a:ext cx="548640" cy="548640"/>
          </a:xfrm>
          <a:prstGeom prst="ellipse">
            <a:avLst/>
          </a:prstGeom>
          <a:solidFill>
            <a:srgbClr val="C8414F"/>
          </a:solidFill>
          <a:ln>
            <a:solidFill>
              <a:srgbClr val="C8414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−1</a:t>
            </a:r>
            <a:endParaRPr lang="en-US" sz="1600" dirty="0"/>
          </a:p>
        </p:txBody>
      </p:sp>
      <p:sp>
        <p:nvSpPr>
          <p:cNvPr id="6" name="teks-175"/>
          <p:cNvSpPr txBox="1"/>
          <p:nvPr/>
        </p:nvSpPr>
        <p:spPr>
          <a:xfrm>
            <a:off x="4663440" y="150876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B2333"/>
                </a:solidFill>
              </a:rPr>
              <a:t>keping merah = −1</a:t>
            </a:r>
            <a:endParaRPr lang="en-US" sz="1700" dirty="0"/>
          </a:p>
        </p:txBody>
      </p:sp>
      <p:sp>
        <p:nvSpPr>
          <p:cNvPr id="7" name="teks-176"/>
          <p:cNvSpPr txBox="1"/>
          <p:nvPr/>
        </p:nvSpPr>
        <p:spPr>
          <a:xfrm>
            <a:off x="640080" y="22860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B2333"/>
                </a:solidFill>
              </a:rPr>
              <a:t>Contoh: </a:t>
            </a:r>
            <a:pPr indent="0" marL="0">
              <a:buNone/>
            </a:pPr>
            <a:r>
              <a:rPr lang="en-US" sz="2200" dirty="0">
                <a:solidFill>
                  <a:srgbClr val="1B2333"/>
                </a:solidFill>
              </a:rPr>
              <a:t>3 + (−5)</a:t>
            </a:r>
            <a:endParaRPr lang="en-US" sz="2200" dirty="0"/>
          </a:p>
        </p:txBody>
      </p:sp>
      <p:sp>
        <p:nvSpPr>
          <p:cNvPr id="8" name="kartu-177"/>
          <p:cNvSpPr/>
          <p:nvPr/>
        </p:nvSpPr>
        <p:spPr>
          <a:xfrm>
            <a:off x="713232" y="2880360"/>
            <a:ext cx="768096" cy="1600200"/>
          </a:xfrm>
          <a:prstGeom prst="roundRect">
            <a:avLst>
              <a:gd name="adj" fmla="val 14286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9" name="bulat-178"/>
          <p:cNvSpPr txBox="1"/>
          <p:nvPr/>
        </p:nvSpPr>
        <p:spPr>
          <a:xfrm>
            <a:off x="822960" y="2971800"/>
            <a:ext cx="548640" cy="548640"/>
          </a:xfrm>
          <a:prstGeom prst="ellipse">
            <a:avLst/>
          </a:prstGeom>
          <a:solidFill>
            <a:srgbClr val="0E7C7B"/>
          </a:solidFill>
          <a:ln>
            <a:solidFill>
              <a:srgbClr val="0E7C7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+1</a:t>
            </a:r>
            <a:endParaRPr lang="en-US" sz="1500" dirty="0"/>
          </a:p>
        </p:txBody>
      </p:sp>
      <p:sp>
        <p:nvSpPr>
          <p:cNvPr id="10" name="bulat-179"/>
          <p:cNvSpPr txBox="1"/>
          <p:nvPr/>
        </p:nvSpPr>
        <p:spPr>
          <a:xfrm>
            <a:off x="822960" y="3794760"/>
            <a:ext cx="548640" cy="548640"/>
          </a:xfrm>
          <a:prstGeom prst="ellipse">
            <a:avLst/>
          </a:prstGeom>
          <a:solidFill>
            <a:srgbClr val="C8414F"/>
          </a:solidFill>
          <a:ln>
            <a:solidFill>
              <a:srgbClr val="C8414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−1</a:t>
            </a:r>
            <a:endParaRPr lang="en-US" sz="1500" dirty="0"/>
          </a:p>
        </p:txBody>
      </p:sp>
      <p:sp>
        <p:nvSpPr>
          <p:cNvPr id="11" name="kartu-180"/>
          <p:cNvSpPr/>
          <p:nvPr/>
        </p:nvSpPr>
        <p:spPr>
          <a:xfrm>
            <a:off x="1673352" y="2880360"/>
            <a:ext cx="768096" cy="1600200"/>
          </a:xfrm>
          <a:prstGeom prst="roundRect">
            <a:avLst>
              <a:gd name="adj" fmla="val 14286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12" name="bulat-181"/>
          <p:cNvSpPr txBox="1"/>
          <p:nvPr/>
        </p:nvSpPr>
        <p:spPr>
          <a:xfrm>
            <a:off x="1783080" y="2971800"/>
            <a:ext cx="548640" cy="548640"/>
          </a:xfrm>
          <a:prstGeom prst="ellipse">
            <a:avLst/>
          </a:prstGeom>
          <a:solidFill>
            <a:srgbClr val="0E7C7B"/>
          </a:solidFill>
          <a:ln>
            <a:solidFill>
              <a:srgbClr val="0E7C7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+1</a:t>
            </a:r>
            <a:endParaRPr lang="en-US" sz="1500" dirty="0"/>
          </a:p>
        </p:txBody>
      </p:sp>
      <p:sp>
        <p:nvSpPr>
          <p:cNvPr id="13" name="bulat-182"/>
          <p:cNvSpPr txBox="1"/>
          <p:nvPr/>
        </p:nvSpPr>
        <p:spPr>
          <a:xfrm>
            <a:off x="1783080" y="3794760"/>
            <a:ext cx="548640" cy="548640"/>
          </a:xfrm>
          <a:prstGeom prst="ellipse">
            <a:avLst/>
          </a:prstGeom>
          <a:solidFill>
            <a:srgbClr val="C8414F"/>
          </a:solidFill>
          <a:ln>
            <a:solidFill>
              <a:srgbClr val="C8414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−1</a:t>
            </a:r>
            <a:endParaRPr lang="en-US" sz="1500" dirty="0"/>
          </a:p>
        </p:txBody>
      </p:sp>
      <p:sp>
        <p:nvSpPr>
          <p:cNvPr id="14" name="kartu-183"/>
          <p:cNvSpPr/>
          <p:nvPr/>
        </p:nvSpPr>
        <p:spPr>
          <a:xfrm>
            <a:off x="2633472" y="2880360"/>
            <a:ext cx="768096" cy="1600200"/>
          </a:xfrm>
          <a:prstGeom prst="roundRect">
            <a:avLst>
              <a:gd name="adj" fmla="val 14286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15" name="bulat-184"/>
          <p:cNvSpPr txBox="1"/>
          <p:nvPr/>
        </p:nvSpPr>
        <p:spPr>
          <a:xfrm>
            <a:off x="2743200" y="2971800"/>
            <a:ext cx="548640" cy="548640"/>
          </a:xfrm>
          <a:prstGeom prst="ellipse">
            <a:avLst/>
          </a:prstGeom>
          <a:solidFill>
            <a:srgbClr val="0E7C7B"/>
          </a:solidFill>
          <a:ln>
            <a:solidFill>
              <a:srgbClr val="0E7C7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+1</a:t>
            </a:r>
            <a:endParaRPr lang="en-US" sz="1500" dirty="0"/>
          </a:p>
        </p:txBody>
      </p:sp>
      <p:sp>
        <p:nvSpPr>
          <p:cNvPr id="16" name="bulat-185"/>
          <p:cNvSpPr txBox="1"/>
          <p:nvPr/>
        </p:nvSpPr>
        <p:spPr>
          <a:xfrm>
            <a:off x="2743200" y="3794760"/>
            <a:ext cx="548640" cy="548640"/>
          </a:xfrm>
          <a:prstGeom prst="ellipse">
            <a:avLst/>
          </a:prstGeom>
          <a:solidFill>
            <a:srgbClr val="C8414F"/>
          </a:solidFill>
          <a:ln>
            <a:solidFill>
              <a:srgbClr val="C8414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−1</a:t>
            </a:r>
            <a:endParaRPr lang="en-US" sz="1500" dirty="0"/>
          </a:p>
        </p:txBody>
      </p:sp>
      <p:sp>
        <p:nvSpPr>
          <p:cNvPr id="17" name="bulat-186"/>
          <p:cNvSpPr txBox="1"/>
          <p:nvPr/>
        </p:nvSpPr>
        <p:spPr>
          <a:xfrm>
            <a:off x="3703320" y="3794760"/>
            <a:ext cx="548640" cy="548640"/>
          </a:xfrm>
          <a:prstGeom prst="ellipse">
            <a:avLst/>
          </a:prstGeom>
          <a:solidFill>
            <a:srgbClr val="C8414F"/>
          </a:solidFill>
          <a:ln>
            <a:solidFill>
              <a:srgbClr val="C8414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−1</a:t>
            </a:r>
            <a:endParaRPr lang="en-US" sz="1500" dirty="0"/>
          </a:p>
        </p:txBody>
      </p:sp>
      <p:sp>
        <p:nvSpPr>
          <p:cNvPr id="18" name="bulat-187"/>
          <p:cNvSpPr txBox="1"/>
          <p:nvPr/>
        </p:nvSpPr>
        <p:spPr>
          <a:xfrm>
            <a:off x="4663440" y="3794760"/>
            <a:ext cx="548640" cy="548640"/>
          </a:xfrm>
          <a:prstGeom prst="ellipse">
            <a:avLst/>
          </a:prstGeom>
          <a:solidFill>
            <a:srgbClr val="C8414F"/>
          </a:solidFill>
          <a:ln>
            <a:solidFill>
              <a:srgbClr val="C8414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−1</a:t>
            </a:r>
            <a:endParaRPr lang="en-US" sz="1500" dirty="0"/>
          </a:p>
        </p:txBody>
      </p:sp>
      <p:sp>
        <p:nvSpPr>
          <p:cNvPr id="19" name="teks-188"/>
          <p:cNvSpPr txBox="1"/>
          <p:nvPr/>
        </p:nvSpPr>
        <p:spPr>
          <a:xfrm>
            <a:off x="640080" y="4617720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i="1" dirty="0">
                <a:solidFill>
                  <a:srgbClr val="6B7A90"/>
                </a:solidFill>
              </a:rPr>
              <a:t>3 pasangan nol dibuang</a:t>
            </a:r>
            <a:endParaRPr lang="en-US" sz="1500" dirty="0"/>
          </a:p>
        </p:txBody>
      </p:sp>
      <p:sp>
        <p:nvSpPr>
          <p:cNvPr id="20" name="teks-189"/>
          <p:cNvSpPr txBox="1"/>
          <p:nvPr/>
        </p:nvSpPr>
        <p:spPr>
          <a:xfrm>
            <a:off x="3291840" y="4617720"/>
            <a:ext cx="182880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8414F"/>
                </a:solidFill>
              </a:rPr>
              <a:t>sisa 2 merah</a:t>
            </a:r>
            <a:endParaRPr lang="en-US" sz="1500" dirty="0"/>
          </a:p>
        </p:txBody>
      </p:sp>
      <p:sp>
        <p:nvSpPr>
          <p:cNvPr id="21" name="teks-190"/>
          <p:cNvSpPr txBox="1"/>
          <p:nvPr/>
        </p:nvSpPr>
        <p:spPr>
          <a:xfrm>
            <a:off x="640080" y="5212080"/>
            <a:ext cx="548640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333"/>
                </a:solidFill>
              </a:rPr>
              <a:t>3 + (−5) = </a:t>
            </a:r>
            <a:pPr indent="0" marL="0">
              <a:buNone/>
            </a:pPr>
            <a:r>
              <a:rPr lang="en-US" sz="3000" b="1" dirty="0">
                <a:solidFill>
                  <a:srgbClr val="C8414F"/>
                </a:solidFill>
              </a:rPr>
              <a:t>−2</a:t>
            </a:r>
            <a:endParaRPr lang="en-US" sz="1800" dirty="0"/>
          </a:p>
        </p:txBody>
      </p:sp>
      <p:sp>
        <p:nvSpPr>
          <p:cNvPr id="22" name="kartu-191"/>
          <p:cNvSpPr/>
          <p:nvPr/>
        </p:nvSpPr>
        <p:spPr>
          <a:xfrm>
            <a:off x="6949440" y="1417320"/>
            <a:ext cx="4663440" cy="4480560"/>
          </a:xfrm>
          <a:prstGeom prst="roundRect">
            <a:avLst>
              <a:gd name="adj" fmla="val 2449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23" name="teks-192"/>
          <p:cNvSpPr txBox="1"/>
          <p:nvPr/>
        </p:nvSpPr>
        <p:spPr>
          <a:xfrm>
            <a:off x="7178040" y="1600200"/>
            <a:ext cx="429768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0E7C7B"/>
                </a:solidFill>
              </a:rPr>
              <a:t>Coba dengan kepingmu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1B2333"/>
                </a:solidFill>
              </a:rPr>
              <a:t>(−4) + (−2)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1B2333"/>
                </a:solidFill>
              </a:rPr>
              <a:t>5 + (−3)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1B2333"/>
                </a:solidFill>
              </a:rPr>
              <a:t>(−6) + 4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1B2333"/>
                </a:solidFill>
              </a:rPr>
              <a:t>(−3) + 3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800" dirty="0">
                <a:solidFill>
                  <a:srgbClr val="1B2333"/>
                </a:solidFill>
              </a:rPr>
              <a:t> 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700" i="1" dirty="0">
                <a:solidFill>
                  <a:srgbClr val="1B2333"/>
                </a:solidFill>
              </a:rPr>
              <a:t>Lalu cek dengan melangkah di garis bilangan.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F2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Melangkah di garis bilangan</a:t>
            </a:r>
            <a:endParaRPr lang="en-US" sz="3400" dirty="0"/>
          </a:p>
        </p:txBody>
      </p:sp>
      <p:sp>
        <p:nvSpPr>
          <p:cNvPr id="3" name="garis-193"/>
          <p:cNvSpPr/>
          <p:nvPr/>
        </p:nvSpPr>
        <p:spPr>
          <a:xfrm>
            <a:off x="685800" y="2926080"/>
            <a:ext cx="10698480" cy="0"/>
          </a:xfrm>
          <a:prstGeom prst="line">
            <a:avLst/>
          </a:prstGeom>
          <a:noFill/>
          <a:ln w="31750">
            <a:solidFill>
              <a:srgbClr val="1F2A44"/>
            </a:solidFill>
            <a:prstDash val="solid"/>
            <a:headEnd type="triangle"/>
            <a:tailEnd type="triangle"/>
          </a:ln>
        </p:spPr>
      </p:sp>
      <p:sp>
        <p:nvSpPr>
          <p:cNvPr id="4" name="tik-194"/>
          <p:cNvSpPr/>
          <p:nvPr/>
        </p:nvSpPr>
        <p:spPr>
          <a:xfrm>
            <a:off x="914400" y="283464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5" name="angka-195"/>
          <p:cNvSpPr txBox="1"/>
          <p:nvPr/>
        </p:nvSpPr>
        <p:spPr>
          <a:xfrm>
            <a:off x="640080" y="305409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8414F"/>
                </a:solidFill>
              </a:rPr>
              <a:t>−6</a:t>
            </a:r>
            <a:endParaRPr lang="en-US" sz="1400" dirty="0"/>
          </a:p>
        </p:txBody>
      </p:sp>
      <p:sp>
        <p:nvSpPr>
          <p:cNvPr id="6" name="tik-196"/>
          <p:cNvSpPr/>
          <p:nvPr/>
        </p:nvSpPr>
        <p:spPr>
          <a:xfrm>
            <a:off x="1767840" y="283464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7" name="angka-197"/>
          <p:cNvSpPr txBox="1"/>
          <p:nvPr/>
        </p:nvSpPr>
        <p:spPr>
          <a:xfrm>
            <a:off x="1493520" y="305409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8414F"/>
                </a:solidFill>
              </a:rPr>
              <a:t>−5</a:t>
            </a:r>
            <a:endParaRPr lang="en-US" sz="1400" dirty="0"/>
          </a:p>
        </p:txBody>
      </p:sp>
      <p:sp>
        <p:nvSpPr>
          <p:cNvPr id="8" name="tik-198"/>
          <p:cNvSpPr/>
          <p:nvPr/>
        </p:nvSpPr>
        <p:spPr>
          <a:xfrm>
            <a:off x="2621280" y="283464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9" name="angka-199"/>
          <p:cNvSpPr txBox="1"/>
          <p:nvPr/>
        </p:nvSpPr>
        <p:spPr>
          <a:xfrm>
            <a:off x="2346960" y="305409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8414F"/>
                </a:solidFill>
              </a:rPr>
              <a:t>−4</a:t>
            </a:r>
            <a:endParaRPr lang="en-US" sz="1400" dirty="0"/>
          </a:p>
        </p:txBody>
      </p:sp>
      <p:sp>
        <p:nvSpPr>
          <p:cNvPr id="10" name="tik-200"/>
          <p:cNvSpPr/>
          <p:nvPr/>
        </p:nvSpPr>
        <p:spPr>
          <a:xfrm>
            <a:off x="3474720" y="283464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11" name="angka-201"/>
          <p:cNvSpPr txBox="1"/>
          <p:nvPr/>
        </p:nvSpPr>
        <p:spPr>
          <a:xfrm>
            <a:off x="3200400" y="305409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8414F"/>
                </a:solidFill>
              </a:rPr>
              <a:t>−3</a:t>
            </a:r>
            <a:endParaRPr lang="en-US" sz="1400" dirty="0"/>
          </a:p>
        </p:txBody>
      </p:sp>
      <p:sp>
        <p:nvSpPr>
          <p:cNvPr id="12" name="tik-202"/>
          <p:cNvSpPr/>
          <p:nvPr/>
        </p:nvSpPr>
        <p:spPr>
          <a:xfrm>
            <a:off x="4328160" y="283464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13" name="angka-203"/>
          <p:cNvSpPr txBox="1"/>
          <p:nvPr/>
        </p:nvSpPr>
        <p:spPr>
          <a:xfrm>
            <a:off x="4053840" y="305409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8414F"/>
                </a:solidFill>
              </a:rPr>
              <a:t>−2</a:t>
            </a:r>
            <a:endParaRPr lang="en-US" sz="1400" dirty="0"/>
          </a:p>
        </p:txBody>
      </p:sp>
      <p:sp>
        <p:nvSpPr>
          <p:cNvPr id="14" name="tik-204"/>
          <p:cNvSpPr/>
          <p:nvPr/>
        </p:nvSpPr>
        <p:spPr>
          <a:xfrm>
            <a:off x="5181600" y="283464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15" name="angka-205"/>
          <p:cNvSpPr txBox="1"/>
          <p:nvPr/>
        </p:nvSpPr>
        <p:spPr>
          <a:xfrm>
            <a:off x="4907280" y="305409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8414F"/>
                </a:solidFill>
              </a:rPr>
              <a:t>−1</a:t>
            </a:r>
            <a:endParaRPr lang="en-US" sz="1400" dirty="0"/>
          </a:p>
        </p:txBody>
      </p:sp>
      <p:sp>
        <p:nvSpPr>
          <p:cNvPr id="16" name="tik-206"/>
          <p:cNvSpPr/>
          <p:nvPr/>
        </p:nvSpPr>
        <p:spPr>
          <a:xfrm>
            <a:off x="6035040" y="283464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17" name="angka-207"/>
          <p:cNvSpPr txBox="1"/>
          <p:nvPr/>
        </p:nvSpPr>
        <p:spPr>
          <a:xfrm>
            <a:off x="5760720" y="305409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2A44"/>
                </a:solidFill>
              </a:rPr>
              <a:t>0</a:t>
            </a:r>
            <a:endParaRPr lang="en-US" sz="1400" dirty="0"/>
          </a:p>
        </p:txBody>
      </p:sp>
      <p:sp>
        <p:nvSpPr>
          <p:cNvPr id="18" name="tik-208"/>
          <p:cNvSpPr/>
          <p:nvPr/>
        </p:nvSpPr>
        <p:spPr>
          <a:xfrm>
            <a:off x="6888480" y="283464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19" name="angka-209"/>
          <p:cNvSpPr txBox="1"/>
          <p:nvPr/>
        </p:nvSpPr>
        <p:spPr>
          <a:xfrm>
            <a:off x="6614160" y="305409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E7C7B"/>
                </a:solidFill>
              </a:rPr>
              <a:t>1</a:t>
            </a:r>
            <a:endParaRPr lang="en-US" sz="1400" dirty="0"/>
          </a:p>
        </p:txBody>
      </p:sp>
      <p:sp>
        <p:nvSpPr>
          <p:cNvPr id="20" name="tik-210"/>
          <p:cNvSpPr/>
          <p:nvPr/>
        </p:nvSpPr>
        <p:spPr>
          <a:xfrm>
            <a:off x="7741920" y="283464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21" name="angka-211"/>
          <p:cNvSpPr txBox="1"/>
          <p:nvPr/>
        </p:nvSpPr>
        <p:spPr>
          <a:xfrm>
            <a:off x="7467600" y="305409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E7C7B"/>
                </a:solidFill>
              </a:rPr>
              <a:t>2</a:t>
            </a:r>
            <a:endParaRPr lang="en-US" sz="1400" dirty="0"/>
          </a:p>
        </p:txBody>
      </p:sp>
      <p:sp>
        <p:nvSpPr>
          <p:cNvPr id="22" name="tik-212"/>
          <p:cNvSpPr/>
          <p:nvPr/>
        </p:nvSpPr>
        <p:spPr>
          <a:xfrm>
            <a:off x="8595360" y="283464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23" name="angka-213"/>
          <p:cNvSpPr txBox="1"/>
          <p:nvPr/>
        </p:nvSpPr>
        <p:spPr>
          <a:xfrm>
            <a:off x="8321040" y="305409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E7C7B"/>
                </a:solidFill>
              </a:rPr>
              <a:t>3</a:t>
            </a:r>
            <a:endParaRPr lang="en-US" sz="1400" dirty="0"/>
          </a:p>
        </p:txBody>
      </p:sp>
      <p:sp>
        <p:nvSpPr>
          <p:cNvPr id="24" name="tik-214"/>
          <p:cNvSpPr/>
          <p:nvPr/>
        </p:nvSpPr>
        <p:spPr>
          <a:xfrm>
            <a:off x="9448800" y="283464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25" name="angka-215"/>
          <p:cNvSpPr txBox="1"/>
          <p:nvPr/>
        </p:nvSpPr>
        <p:spPr>
          <a:xfrm>
            <a:off x="9174480" y="305409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E7C7B"/>
                </a:solidFill>
              </a:rPr>
              <a:t>4</a:t>
            </a:r>
            <a:endParaRPr lang="en-US" sz="1400" dirty="0"/>
          </a:p>
        </p:txBody>
      </p:sp>
      <p:sp>
        <p:nvSpPr>
          <p:cNvPr id="26" name="tik-216"/>
          <p:cNvSpPr/>
          <p:nvPr/>
        </p:nvSpPr>
        <p:spPr>
          <a:xfrm>
            <a:off x="10302240" y="283464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27" name="angka-217"/>
          <p:cNvSpPr txBox="1"/>
          <p:nvPr/>
        </p:nvSpPr>
        <p:spPr>
          <a:xfrm>
            <a:off x="10027920" y="305409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E7C7B"/>
                </a:solidFill>
              </a:rPr>
              <a:t>5</a:t>
            </a:r>
            <a:endParaRPr lang="en-US" sz="1400" dirty="0"/>
          </a:p>
        </p:txBody>
      </p:sp>
      <p:sp>
        <p:nvSpPr>
          <p:cNvPr id="28" name="tik-218"/>
          <p:cNvSpPr/>
          <p:nvPr/>
        </p:nvSpPr>
        <p:spPr>
          <a:xfrm>
            <a:off x="11155680" y="283464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29" name="angka-219"/>
          <p:cNvSpPr txBox="1"/>
          <p:nvPr/>
        </p:nvSpPr>
        <p:spPr>
          <a:xfrm>
            <a:off x="10881360" y="305409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E7C7B"/>
                </a:solidFill>
              </a:rPr>
              <a:t>6</a:t>
            </a:r>
            <a:endParaRPr lang="en-US" sz="1400" dirty="0"/>
          </a:p>
        </p:txBody>
      </p:sp>
      <p:sp>
        <p:nvSpPr>
          <p:cNvPr id="30" name="titik-220"/>
          <p:cNvSpPr/>
          <p:nvPr/>
        </p:nvSpPr>
        <p:spPr>
          <a:xfrm>
            <a:off x="2520696" y="2825496"/>
            <a:ext cx="201168" cy="201168"/>
          </a:xfrm>
          <a:prstGeom prst="ellipse">
            <a:avLst/>
          </a:prstGeom>
          <a:solidFill>
            <a:srgbClr val="C8414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1" name="lbl-221"/>
          <p:cNvSpPr txBox="1"/>
          <p:nvPr/>
        </p:nvSpPr>
        <p:spPr>
          <a:xfrm>
            <a:off x="1935480" y="235915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8414F"/>
                </a:solidFill>
              </a:rPr>
              <a:t>mulai</a:t>
            </a:r>
            <a:endParaRPr lang="en-US" sz="1300" dirty="0"/>
          </a:p>
        </p:txBody>
      </p:sp>
      <p:sp>
        <p:nvSpPr>
          <p:cNvPr id="32" name="titik-222"/>
          <p:cNvSpPr/>
          <p:nvPr/>
        </p:nvSpPr>
        <p:spPr>
          <a:xfrm>
            <a:off x="6787896" y="2825496"/>
            <a:ext cx="201168" cy="201168"/>
          </a:xfrm>
          <a:prstGeom prst="ellipse">
            <a:avLst/>
          </a:prstGeom>
          <a:solidFill>
            <a:srgbClr val="1F2A44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lbl-223"/>
          <p:cNvSpPr txBox="1"/>
          <p:nvPr/>
        </p:nvSpPr>
        <p:spPr>
          <a:xfrm>
            <a:off x="6202680" y="235915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2A44"/>
                </a:solidFill>
              </a:rPr>
              <a:t>berhenti</a:t>
            </a:r>
            <a:endParaRPr lang="en-US" sz="1300" dirty="0"/>
          </a:p>
        </p:txBody>
      </p:sp>
      <p:sp>
        <p:nvSpPr>
          <p:cNvPr id="34" name="lompat-224"/>
          <p:cNvSpPr/>
          <p:nvPr/>
        </p:nvSpPr>
        <p:spPr>
          <a:xfrm>
            <a:off x="2621280" y="2423160"/>
            <a:ext cx="4267200" cy="1005840"/>
          </a:xfrm>
          <a:prstGeom prst="arc">
            <a:avLst>
              <a:gd name="adj1" fmla="val 10800000"/>
              <a:gd name="adj2" fmla="val 21600000"/>
            </a:avLst>
          </a:prstGeom>
          <a:noFill/>
          <a:ln w="31750">
            <a:solidFill>
              <a:srgbClr val="0E7C7B"/>
            </a:solidFill>
            <a:prstDash val="solid"/>
            <a:tailEnd type="triangle"/>
          </a:ln>
        </p:spPr>
      </p:sp>
      <p:sp>
        <p:nvSpPr>
          <p:cNvPr id="35" name="lbl-225"/>
          <p:cNvSpPr txBox="1"/>
          <p:nvPr/>
        </p:nvSpPr>
        <p:spPr>
          <a:xfrm>
            <a:off x="2621280" y="1965960"/>
            <a:ext cx="426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7C7B"/>
                </a:solidFill>
              </a:rPr>
              <a:t>+5: maju 5 langkah ke kanan</a:t>
            </a:r>
            <a:endParaRPr lang="en-US" sz="1400" dirty="0"/>
          </a:p>
        </p:txBody>
      </p:sp>
      <p:sp>
        <p:nvSpPr>
          <p:cNvPr id="36" name="teks-226"/>
          <p:cNvSpPr txBox="1"/>
          <p:nvPr/>
        </p:nvSpPr>
        <p:spPr>
          <a:xfrm>
            <a:off x="914400" y="3520440"/>
            <a:ext cx="45720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B2333"/>
                </a:solidFill>
              </a:rPr>
              <a:t>(−4) + 5 = 1</a:t>
            </a:r>
            <a:endParaRPr lang="en-US" sz="2400" dirty="0"/>
          </a:p>
        </p:txBody>
      </p:sp>
      <p:sp>
        <p:nvSpPr>
          <p:cNvPr id="37" name="garis-227"/>
          <p:cNvSpPr/>
          <p:nvPr/>
        </p:nvSpPr>
        <p:spPr>
          <a:xfrm>
            <a:off x="685800" y="5394960"/>
            <a:ext cx="10698480" cy="0"/>
          </a:xfrm>
          <a:prstGeom prst="line">
            <a:avLst/>
          </a:prstGeom>
          <a:noFill/>
          <a:ln w="31750">
            <a:solidFill>
              <a:srgbClr val="1F2A44"/>
            </a:solidFill>
            <a:prstDash val="solid"/>
            <a:headEnd type="triangle"/>
            <a:tailEnd type="triangle"/>
          </a:ln>
        </p:spPr>
      </p:sp>
      <p:sp>
        <p:nvSpPr>
          <p:cNvPr id="38" name="tik-228"/>
          <p:cNvSpPr/>
          <p:nvPr/>
        </p:nvSpPr>
        <p:spPr>
          <a:xfrm>
            <a:off x="914400" y="530352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39" name="angka-229"/>
          <p:cNvSpPr txBox="1"/>
          <p:nvPr/>
        </p:nvSpPr>
        <p:spPr>
          <a:xfrm>
            <a:off x="640080" y="552297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8414F"/>
                </a:solidFill>
              </a:rPr>
              <a:t>−6</a:t>
            </a:r>
            <a:endParaRPr lang="en-US" sz="1400" dirty="0"/>
          </a:p>
        </p:txBody>
      </p:sp>
      <p:sp>
        <p:nvSpPr>
          <p:cNvPr id="40" name="tik-230"/>
          <p:cNvSpPr/>
          <p:nvPr/>
        </p:nvSpPr>
        <p:spPr>
          <a:xfrm>
            <a:off x="1767840" y="530352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41" name="angka-231"/>
          <p:cNvSpPr txBox="1"/>
          <p:nvPr/>
        </p:nvSpPr>
        <p:spPr>
          <a:xfrm>
            <a:off x="1493520" y="552297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8414F"/>
                </a:solidFill>
              </a:rPr>
              <a:t>−5</a:t>
            </a:r>
            <a:endParaRPr lang="en-US" sz="1400" dirty="0"/>
          </a:p>
        </p:txBody>
      </p:sp>
      <p:sp>
        <p:nvSpPr>
          <p:cNvPr id="42" name="tik-232"/>
          <p:cNvSpPr/>
          <p:nvPr/>
        </p:nvSpPr>
        <p:spPr>
          <a:xfrm>
            <a:off x="2621280" y="530352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43" name="angka-233"/>
          <p:cNvSpPr txBox="1"/>
          <p:nvPr/>
        </p:nvSpPr>
        <p:spPr>
          <a:xfrm>
            <a:off x="2346960" y="552297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8414F"/>
                </a:solidFill>
              </a:rPr>
              <a:t>−4</a:t>
            </a:r>
            <a:endParaRPr lang="en-US" sz="1400" dirty="0"/>
          </a:p>
        </p:txBody>
      </p:sp>
      <p:sp>
        <p:nvSpPr>
          <p:cNvPr id="44" name="tik-234"/>
          <p:cNvSpPr/>
          <p:nvPr/>
        </p:nvSpPr>
        <p:spPr>
          <a:xfrm>
            <a:off x="3474720" y="530352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45" name="angka-235"/>
          <p:cNvSpPr txBox="1"/>
          <p:nvPr/>
        </p:nvSpPr>
        <p:spPr>
          <a:xfrm>
            <a:off x="3200400" y="552297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8414F"/>
                </a:solidFill>
              </a:rPr>
              <a:t>−3</a:t>
            </a:r>
            <a:endParaRPr lang="en-US" sz="1400" dirty="0"/>
          </a:p>
        </p:txBody>
      </p:sp>
      <p:sp>
        <p:nvSpPr>
          <p:cNvPr id="46" name="tik-236"/>
          <p:cNvSpPr/>
          <p:nvPr/>
        </p:nvSpPr>
        <p:spPr>
          <a:xfrm>
            <a:off x="4328160" y="530352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47" name="angka-237"/>
          <p:cNvSpPr txBox="1"/>
          <p:nvPr/>
        </p:nvSpPr>
        <p:spPr>
          <a:xfrm>
            <a:off x="4053840" y="552297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8414F"/>
                </a:solidFill>
              </a:rPr>
              <a:t>−2</a:t>
            </a:r>
            <a:endParaRPr lang="en-US" sz="1400" dirty="0"/>
          </a:p>
        </p:txBody>
      </p:sp>
      <p:sp>
        <p:nvSpPr>
          <p:cNvPr id="48" name="tik-238"/>
          <p:cNvSpPr/>
          <p:nvPr/>
        </p:nvSpPr>
        <p:spPr>
          <a:xfrm>
            <a:off x="5181600" y="530352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49" name="angka-239"/>
          <p:cNvSpPr txBox="1"/>
          <p:nvPr/>
        </p:nvSpPr>
        <p:spPr>
          <a:xfrm>
            <a:off x="4907280" y="552297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8414F"/>
                </a:solidFill>
              </a:rPr>
              <a:t>−1</a:t>
            </a:r>
            <a:endParaRPr lang="en-US" sz="1400" dirty="0"/>
          </a:p>
        </p:txBody>
      </p:sp>
      <p:sp>
        <p:nvSpPr>
          <p:cNvPr id="50" name="tik-240"/>
          <p:cNvSpPr/>
          <p:nvPr/>
        </p:nvSpPr>
        <p:spPr>
          <a:xfrm>
            <a:off x="6035040" y="530352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51" name="angka-241"/>
          <p:cNvSpPr txBox="1"/>
          <p:nvPr/>
        </p:nvSpPr>
        <p:spPr>
          <a:xfrm>
            <a:off x="5760720" y="552297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2A44"/>
                </a:solidFill>
              </a:rPr>
              <a:t>0</a:t>
            </a:r>
            <a:endParaRPr lang="en-US" sz="1400" dirty="0"/>
          </a:p>
        </p:txBody>
      </p:sp>
      <p:sp>
        <p:nvSpPr>
          <p:cNvPr id="52" name="tik-242"/>
          <p:cNvSpPr/>
          <p:nvPr/>
        </p:nvSpPr>
        <p:spPr>
          <a:xfrm>
            <a:off x="6888480" y="530352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53" name="angka-243"/>
          <p:cNvSpPr txBox="1"/>
          <p:nvPr/>
        </p:nvSpPr>
        <p:spPr>
          <a:xfrm>
            <a:off x="6614160" y="552297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E7C7B"/>
                </a:solidFill>
              </a:rPr>
              <a:t>1</a:t>
            </a:r>
            <a:endParaRPr lang="en-US" sz="1400" dirty="0"/>
          </a:p>
        </p:txBody>
      </p:sp>
      <p:sp>
        <p:nvSpPr>
          <p:cNvPr id="54" name="tik-244"/>
          <p:cNvSpPr/>
          <p:nvPr/>
        </p:nvSpPr>
        <p:spPr>
          <a:xfrm>
            <a:off x="7741920" y="530352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55" name="angka-245"/>
          <p:cNvSpPr txBox="1"/>
          <p:nvPr/>
        </p:nvSpPr>
        <p:spPr>
          <a:xfrm>
            <a:off x="7467600" y="552297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E7C7B"/>
                </a:solidFill>
              </a:rPr>
              <a:t>2</a:t>
            </a:r>
            <a:endParaRPr lang="en-US" sz="1400" dirty="0"/>
          </a:p>
        </p:txBody>
      </p:sp>
      <p:sp>
        <p:nvSpPr>
          <p:cNvPr id="56" name="tik-246"/>
          <p:cNvSpPr/>
          <p:nvPr/>
        </p:nvSpPr>
        <p:spPr>
          <a:xfrm>
            <a:off x="8595360" y="530352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57" name="angka-247"/>
          <p:cNvSpPr txBox="1"/>
          <p:nvPr/>
        </p:nvSpPr>
        <p:spPr>
          <a:xfrm>
            <a:off x="8321040" y="552297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E7C7B"/>
                </a:solidFill>
              </a:rPr>
              <a:t>3</a:t>
            </a:r>
            <a:endParaRPr lang="en-US" sz="1400" dirty="0"/>
          </a:p>
        </p:txBody>
      </p:sp>
      <p:sp>
        <p:nvSpPr>
          <p:cNvPr id="58" name="tik-248"/>
          <p:cNvSpPr/>
          <p:nvPr/>
        </p:nvSpPr>
        <p:spPr>
          <a:xfrm>
            <a:off x="9448800" y="530352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59" name="angka-249"/>
          <p:cNvSpPr txBox="1"/>
          <p:nvPr/>
        </p:nvSpPr>
        <p:spPr>
          <a:xfrm>
            <a:off x="9174480" y="552297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E7C7B"/>
                </a:solidFill>
              </a:rPr>
              <a:t>4</a:t>
            </a:r>
            <a:endParaRPr lang="en-US" sz="1400" dirty="0"/>
          </a:p>
        </p:txBody>
      </p:sp>
      <p:sp>
        <p:nvSpPr>
          <p:cNvPr id="60" name="tik-250"/>
          <p:cNvSpPr/>
          <p:nvPr/>
        </p:nvSpPr>
        <p:spPr>
          <a:xfrm>
            <a:off x="10302240" y="530352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61" name="angka-251"/>
          <p:cNvSpPr txBox="1"/>
          <p:nvPr/>
        </p:nvSpPr>
        <p:spPr>
          <a:xfrm>
            <a:off x="10027920" y="552297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E7C7B"/>
                </a:solidFill>
              </a:rPr>
              <a:t>5</a:t>
            </a:r>
            <a:endParaRPr lang="en-US" sz="1400" dirty="0"/>
          </a:p>
        </p:txBody>
      </p:sp>
      <p:sp>
        <p:nvSpPr>
          <p:cNvPr id="62" name="tik-252"/>
          <p:cNvSpPr/>
          <p:nvPr/>
        </p:nvSpPr>
        <p:spPr>
          <a:xfrm>
            <a:off x="11155680" y="530352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63" name="angka-253"/>
          <p:cNvSpPr txBox="1"/>
          <p:nvPr/>
        </p:nvSpPr>
        <p:spPr>
          <a:xfrm>
            <a:off x="10881360" y="552297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E7C7B"/>
                </a:solidFill>
              </a:rPr>
              <a:t>6</a:t>
            </a:r>
            <a:endParaRPr lang="en-US" sz="1400" dirty="0"/>
          </a:p>
        </p:txBody>
      </p:sp>
      <p:sp>
        <p:nvSpPr>
          <p:cNvPr id="64" name="titik-254"/>
          <p:cNvSpPr/>
          <p:nvPr/>
        </p:nvSpPr>
        <p:spPr>
          <a:xfrm>
            <a:off x="7641336" y="5294376"/>
            <a:ext cx="201168" cy="201168"/>
          </a:xfrm>
          <a:prstGeom prst="ellipse">
            <a:avLst/>
          </a:prstGeom>
          <a:solidFill>
            <a:srgbClr val="0E7C7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5" name="lbl-255"/>
          <p:cNvSpPr txBox="1"/>
          <p:nvPr/>
        </p:nvSpPr>
        <p:spPr>
          <a:xfrm>
            <a:off x="7056120" y="482803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E7C7B"/>
                </a:solidFill>
              </a:rPr>
              <a:t>mulai</a:t>
            </a:r>
            <a:endParaRPr lang="en-US" sz="1300" dirty="0"/>
          </a:p>
        </p:txBody>
      </p:sp>
      <p:sp>
        <p:nvSpPr>
          <p:cNvPr id="66" name="titik-256"/>
          <p:cNvSpPr/>
          <p:nvPr/>
        </p:nvSpPr>
        <p:spPr>
          <a:xfrm>
            <a:off x="3374136" y="5294376"/>
            <a:ext cx="201168" cy="201168"/>
          </a:xfrm>
          <a:prstGeom prst="ellipse">
            <a:avLst/>
          </a:prstGeom>
          <a:solidFill>
            <a:srgbClr val="1F2A44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7" name="lbl-257"/>
          <p:cNvSpPr txBox="1"/>
          <p:nvPr/>
        </p:nvSpPr>
        <p:spPr>
          <a:xfrm>
            <a:off x="2788920" y="482803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2A44"/>
                </a:solidFill>
              </a:rPr>
              <a:t>berhenti</a:t>
            </a:r>
            <a:endParaRPr lang="en-US" sz="1300" dirty="0"/>
          </a:p>
        </p:txBody>
      </p:sp>
      <p:sp>
        <p:nvSpPr>
          <p:cNvPr id="68" name="lompat-258"/>
          <p:cNvSpPr/>
          <p:nvPr/>
        </p:nvSpPr>
        <p:spPr>
          <a:xfrm>
            <a:off x="3474720" y="4892040"/>
            <a:ext cx="4267200" cy="1005840"/>
          </a:xfrm>
          <a:prstGeom prst="arc">
            <a:avLst>
              <a:gd name="adj1" fmla="val 10800000"/>
              <a:gd name="adj2" fmla="val 21600000"/>
            </a:avLst>
          </a:prstGeom>
          <a:noFill/>
          <a:ln w="31750">
            <a:solidFill>
              <a:srgbClr val="C8414F"/>
            </a:solidFill>
            <a:prstDash val="solid"/>
            <a:headEnd type="triangle"/>
          </a:ln>
        </p:spPr>
      </p:sp>
      <p:sp>
        <p:nvSpPr>
          <p:cNvPr id="69" name="lbl-259"/>
          <p:cNvSpPr txBox="1"/>
          <p:nvPr/>
        </p:nvSpPr>
        <p:spPr>
          <a:xfrm>
            <a:off x="3474720" y="4434840"/>
            <a:ext cx="426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8414F"/>
                </a:solidFill>
              </a:rPr>
              <a:t>−5: mundur 5 langkah ke kiri</a:t>
            </a:r>
            <a:endParaRPr lang="en-US" sz="1400" dirty="0"/>
          </a:p>
        </p:txBody>
      </p:sp>
      <p:sp>
        <p:nvSpPr>
          <p:cNvPr id="70" name="teks-260"/>
          <p:cNvSpPr txBox="1"/>
          <p:nvPr/>
        </p:nvSpPr>
        <p:spPr>
          <a:xfrm>
            <a:off x="914400" y="5852160"/>
            <a:ext cx="457200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B2333"/>
                </a:solidFill>
              </a:rPr>
              <a:t>2 + (−5) = −3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F2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Mengurangkan = menjumlahkan lawannya</a:t>
            </a:r>
            <a:endParaRPr lang="en-US" sz="3400" dirty="0"/>
          </a:p>
        </p:txBody>
      </p:sp>
      <p:sp>
        <p:nvSpPr>
          <p:cNvPr id="3" name="kartu-261"/>
          <p:cNvSpPr/>
          <p:nvPr/>
        </p:nvSpPr>
        <p:spPr>
          <a:xfrm>
            <a:off x="548640" y="1371600"/>
            <a:ext cx="11064240" cy="1097280"/>
          </a:xfrm>
          <a:prstGeom prst="roundRect">
            <a:avLst>
              <a:gd name="adj" fmla="val 10000"/>
            </a:avLst>
          </a:prstGeom>
          <a:solidFill>
            <a:srgbClr val="D9EFEE"/>
          </a:solidFill>
          <a:ln w="12700">
            <a:solidFill>
              <a:srgbClr val="D9EFEE"/>
            </a:solidFill>
            <a:prstDash val="solid"/>
          </a:ln>
        </p:spPr>
      </p:sp>
      <p:sp>
        <p:nvSpPr>
          <p:cNvPr id="4" name="teks-262"/>
          <p:cNvSpPr txBox="1"/>
          <p:nvPr/>
        </p:nvSpPr>
        <p:spPr>
          <a:xfrm>
            <a:off x="548640" y="1371600"/>
            <a:ext cx="110642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F2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− b = a + (−b)</a:t>
            </a:r>
            <a:endParaRPr lang="en-US" sz="3600" dirty="0"/>
          </a:p>
        </p:txBody>
      </p:sp>
      <p:graphicFrame>
        <p:nvGraphicFramePr>
          <p:cNvPr id="12" name="tabel-2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743200"/>
          <a:ext cx="694944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3108960"/>
                <a:gridCol w="1645920"/>
              </a:tblGrid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Pengurangan</a:t>
                      </a:r>
                      <a:endParaRPr lang="en-US" sz="20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A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Ubah menjadi penjumlahan</a:t>
                      </a:r>
                      <a:endParaRPr lang="en-US" sz="20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A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Hasil</a:t>
                      </a:r>
                      <a:endParaRPr lang="en-US" sz="20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A44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dirty="0">
                          <a:solidFill>
                            <a:srgbClr val="1B2333"/>
                          </a:solidFill>
                        </a:rPr>
                        <a:t>4 − 6</a:t>
                      </a:r>
                      <a:endParaRPr lang="en-US" sz="20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dirty="0">
                          <a:solidFill>
                            <a:srgbClr val="1B2333"/>
                          </a:solidFill>
                        </a:rPr>
                        <a:t>4 + (−6)</a:t>
                      </a:r>
                      <a:endParaRPr lang="en-US" sz="20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dirty="0">
                          <a:solidFill>
                            <a:srgbClr val="1B2333"/>
                          </a:solidFill>
                        </a:rPr>
                        <a:t>−2</a:t>
                      </a:r>
                      <a:endParaRPr lang="en-US" sz="20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dirty="0">
                          <a:solidFill>
                            <a:srgbClr val="1B2333"/>
                          </a:solidFill>
                        </a:rPr>
                        <a:t>(−2) − (−5)</a:t>
                      </a:r>
                      <a:endParaRPr lang="en-US" sz="20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dirty="0">
                          <a:solidFill>
                            <a:srgbClr val="1B2333"/>
                          </a:solidFill>
                        </a:rPr>
                        <a:t>(−2) + 5</a:t>
                      </a:r>
                      <a:endParaRPr lang="en-US" sz="20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dirty="0">
                          <a:solidFill>
                            <a:srgbClr val="1B2333"/>
                          </a:solidFill>
                        </a:rPr>
                        <a:t>3</a:t>
                      </a:r>
                      <a:endParaRPr lang="en-US" sz="20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dirty="0">
                          <a:solidFill>
                            <a:srgbClr val="1B2333"/>
                          </a:solidFill>
                        </a:rPr>
                        <a:t>(−3) − 4</a:t>
                      </a:r>
                      <a:endParaRPr lang="en-US" sz="20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dirty="0">
                          <a:solidFill>
                            <a:srgbClr val="1B2333"/>
                          </a:solidFill>
                        </a:rPr>
                        <a:t>(−3) + (−4)</a:t>
                      </a:r>
                      <a:endParaRPr lang="en-US" sz="20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dirty="0">
                          <a:solidFill>
                            <a:srgbClr val="1B2333"/>
                          </a:solidFill>
                        </a:rPr>
                        <a:t>−7</a:t>
                      </a:r>
                      <a:endParaRPr lang="en-US" sz="20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dirty="0">
                          <a:solidFill>
                            <a:srgbClr val="1B2333"/>
                          </a:solidFill>
                        </a:rPr>
                        <a:t>5 − (−2)</a:t>
                      </a:r>
                      <a:endParaRPr lang="en-US" sz="20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dirty="0">
                          <a:solidFill>
                            <a:srgbClr val="1B2333"/>
                          </a:solidFill>
                        </a:rPr>
                        <a:t>5 + 2</a:t>
                      </a:r>
                      <a:endParaRPr lang="en-US" sz="20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dirty="0">
                          <a:solidFill>
                            <a:srgbClr val="1B2333"/>
                          </a:solidFill>
                        </a:rPr>
                        <a:t>7</a:t>
                      </a:r>
                      <a:endParaRPr lang="en-US" sz="20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kartu-264"/>
          <p:cNvSpPr/>
          <p:nvPr/>
        </p:nvSpPr>
        <p:spPr>
          <a:xfrm>
            <a:off x="7863840" y="2743200"/>
            <a:ext cx="3749040" cy="2834640"/>
          </a:xfrm>
          <a:prstGeom prst="roundRect">
            <a:avLst>
              <a:gd name="adj" fmla="val 3871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7" name="teks-265"/>
          <p:cNvSpPr txBox="1"/>
          <p:nvPr/>
        </p:nvSpPr>
        <p:spPr>
          <a:xfrm>
            <a:off x="8046720" y="2880360"/>
            <a:ext cx="3429000" cy="2606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C8414F"/>
                </a:solidFill>
              </a:rPr>
              <a:t>Awas, keliru!</a:t>
            </a:r>
            <a:endParaRPr lang="en-US" sz="1800" dirty="0"/>
          </a:p>
          <a:p>
            <a:pPr indent="0" marL="0">
              <a:buNone/>
            </a:pPr>
            <a:r>
              <a:rPr lang="en-US" sz="2000" dirty="0">
                <a:solidFill>
                  <a:srgbClr val="1B2333"/>
                </a:solidFill>
              </a:rPr>
              <a:t>(−3) − 4 = 1  ✗</a:t>
            </a:r>
            <a:endParaRPr lang="en-US" sz="1800" dirty="0"/>
          </a:p>
          <a:p>
            <a:pPr indent="0" marL="0">
              <a:buNone/>
            </a:pPr>
            <a:r>
              <a:rPr lang="en-US" sz="2000" dirty="0">
                <a:solidFill>
                  <a:srgbClr val="1B2333"/>
                </a:solidFill>
              </a:rPr>
              <a:t>(−2) − (−5) = −7  ✗</a:t>
            </a:r>
            <a:endParaRPr lang="en-US" sz="1800" dirty="0"/>
          </a:p>
          <a:p>
            <a:pPr indent="0" marL="0">
              <a:buNone/>
            </a:pPr>
            <a:r>
              <a:rPr lang="en-US" sz="800" dirty="0">
                <a:solidFill>
                  <a:srgbClr val="1B2333"/>
                </a:solidFill>
              </a:rPr>
              <a:t> </a:t>
            </a:r>
            <a:endParaRPr lang="en-US" sz="1800" dirty="0"/>
          </a:p>
          <a:p>
            <a:pPr indent="0" marL="0">
              <a:buNone/>
            </a:pPr>
            <a:r>
              <a:rPr lang="en-US" sz="1600" i="1" dirty="0">
                <a:solidFill>
                  <a:srgbClr val="1B2333"/>
                </a:solidFill>
              </a:rPr>
              <a:t>Ubah dulu menjadi penjumlahan, baru hitung.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F2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Rudi naik-turun lift</a:t>
            </a:r>
            <a:endParaRPr lang="en-US" sz="3400" dirty="0"/>
          </a:p>
        </p:txBody>
      </p:sp>
      <p:sp>
        <p:nvSpPr>
          <p:cNvPr id="3" name="lantai-266"/>
          <p:cNvSpPr/>
          <p:nvPr/>
        </p:nvSpPr>
        <p:spPr>
          <a:xfrm>
            <a:off x="731520" y="1325880"/>
            <a:ext cx="2743200" cy="548640"/>
          </a:xfrm>
          <a:prstGeom prst="rect">
            <a:avLst/>
          </a:prstGeom>
          <a:solidFill>
            <a:srgbClr val="0E7C7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4" name="teks-267"/>
          <p:cNvSpPr txBox="1"/>
          <p:nvPr/>
        </p:nvSpPr>
        <p:spPr>
          <a:xfrm>
            <a:off x="731520" y="132588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Lantai 5</a:t>
            </a:r>
            <a:endParaRPr lang="en-US" sz="1600" dirty="0"/>
          </a:p>
        </p:txBody>
      </p:sp>
      <p:sp>
        <p:nvSpPr>
          <p:cNvPr id="5" name="lantai-268"/>
          <p:cNvSpPr/>
          <p:nvPr/>
        </p:nvSpPr>
        <p:spPr>
          <a:xfrm>
            <a:off x="731520" y="1929384"/>
            <a:ext cx="2743200" cy="548640"/>
          </a:xfrm>
          <a:prstGeom prst="rect">
            <a:avLst/>
          </a:prstGeom>
          <a:solidFill>
            <a:srgbClr val="EEF3F7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teks-269"/>
          <p:cNvSpPr txBox="1"/>
          <p:nvPr/>
        </p:nvSpPr>
        <p:spPr>
          <a:xfrm>
            <a:off x="731520" y="1929384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B2333"/>
                </a:solidFill>
              </a:rPr>
              <a:t>Lantai 4</a:t>
            </a:r>
            <a:endParaRPr lang="en-US" sz="1600" dirty="0"/>
          </a:p>
        </p:txBody>
      </p:sp>
      <p:sp>
        <p:nvSpPr>
          <p:cNvPr id="7" name="lantai-270"/>
          <p:cNvSpPr/>
          <p:nvPr/>
        </p:nvSpPr>
        <p:spPr>
          <a:xfrm>
            <a:off x="731520" y="2532888"/>
            <a:ext cx="2743200" cy="548640"/>
          </a:xfrm>
          <a:prstGeom prst="rect">
            <a:avLst/>
          </a:prstGeom>
          <a:solidFill>
            <a:srgbClr val="0E7C7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8" name="teks-271"/>
          <p:cNvSpPr txBox="1"/>
          <p:nvPr/>
        </p:nvSpPr>
        <p:spPr>
          <a:xfrm>
            <a:off x="731520" y="2532888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Lantai 3</a:t>
            </a:r>
            <a:endParaRPr lang="en-US" sz="1600" dirty="0"/>
          </a:p>
        </p:txBody>
      </p:sp>
      <p:sp>
        <p:nvSpPr>
          <p:cNvPr id="9" name="lantai-272"/>
          <p:cNvSpPr/>
          <p:nvPr/>
        </p:nvSpPr>
        <p:spPr>
          <a:xfrm>
            <a:off x="731520" y="3136392"/>
            <a:ext cx="2743200" cy="548640"/>
          </a:xfrm>
          <a:prstGeom prst="rect">
            <a:avLst/>
          </a:prstGeom>
          <a:solidFill>
            <a:srgbClr val="EEF3F7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0" name="teks-273"/>
          <p:cNvSpPr txBox="1"/>
          <p:nvPr/>
        </p:nvSpPr>
        <p:spPr>
          <a:xfrm>
            <a:off x="731520" y="3136392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B2333"/>
                </a:solidFill>
              </a:rPr>
              <a:t>Lantai 2</a:t>
            </a:r>
            <a:endParaRPr lang="en-US" sz="1600" dirty="0"/>
          </a:p>
        </p:txBody>
      </p:sp>
      <p:sp>
        <p:nvSpPr>
          <p:cNvPr id="11" name="lantai-274"/>
          <p:cNvSpPr/>
          <p:nvPr/>
        </p:nvSpPr>
        <p:spPr>
          <a:xfrm>
            <a:off x="731520" y="3739896"/>
            <a:ext cx="2743200" cy="548640"/>
          </a:xfrm>
          <a:prstGeom prst="rect">
            <a:avLst/>
          </a:prstGeom>
          <a:solidFill>
            <a:srgbClr val="EEF3F7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2" name="teks-275"/>
          <p:cNvSpPr txBox="1"/>
          <p:nvPr/>
        </p:nvSpPr>
        <p:spPr>
          <a:xfrm>
            <a:off x="731520" y="3739896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B2333"/>
                </a:solidFill>
              </a:rPr>
              <a:t>Lantai 1</a:t>
            </a:r>
            <a:endParaRPr lang="en-US" sz="1600" dirty="0"/>
          </a:p>
        </p:txBody>
      </p:sp>
      <p:sp>
        <p:nvSpPr>
          <p:cNvPr id="13" name="lantai-276"/>
          <p:cNvSpPr/>
          <p:nvPr/>
        </p:nvSpPr>
        <p:spPr>
          <a:xfrm>
            <a:off x="731520" y="4343400"/>
            <a:ext cx="2743200" cy="548640"/>
          </a:xfrm>
          <a:prstGeom prst="rect">
            <a:avLst/>
          </a:prstGeom>
          <a:solidFill>
            <a:srgbClr val="EEF3F7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4" name="teks-277"/>
          <p:cNvSpPr txBox="1"/>
          <p:nvPr/>
        </p:nvSpPr>
        <p:spPr>
          <a:xfrm>
            <a:off x="731520" y="434340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B2333"/>
                </a:solidFill>
              </a:rPr>
              <a:t>Lobi (0)</a:t>
            </a:r>
            <a:endParaRPr lang="en-US" sz="1600" dirty="0"/>
          </a:p>
        </p:txBody>
      </p:sp>
      <p:sp>
        <p:nvSpPr>
          <p:cNvPr id="15" name="lantai-278"/>
          <p:cNvSpPr/>
          <p:nvPr/>
        </p:nvSpPr>
        <p:spPr>
          <a:xfrm>
            <a:off x="731520" y="4946904"/>
            <a:ext cx="2743200" cy="548640"/>
          </a:xfrm>
          <a:prstGeom prst="rect">
            <a:avLst/>
          </a:prstGeom>
          <a:solidFill>
            <a:srgbClr val="EEF3F7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6" name="teks-279"/>
          <p:cNvSpPr txBox="1"/>
          <p:nvPr/>
        </p:nvSpPr>
        <p:spPr>
          <a:xfrm>
            <a:off x="731520" y="4946904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B2333"/>
                </a:solidFill>
              </a:rPr>
              <a:t>B1 (−1)</a:t>
            </a:r>
            <a:endParaRPr lang="en-US" sz="1600" dirty="0"/>
          </a:p>
        </p:txBody>
      </p:sp>
      <p:sp>
        <p:nvSpPr>
          <p:cNvPr id="17" name="lantai-280"/>
          <p:cNvSpPr/>
          <p:nvPr/>
        </p:nvSpPr>
        <p:spPr>
          <a:xfrm>
            <a:off x="731520" y="5550408"/>
            <a:ext cx="2743200" cy="548640"/>
          </a:xfrm>
          <a:prstGeom prst="rect">
            <a:avLst/>
          </a:prstGeom>
          <a:solidFill>
            <a:srgbClr val="C8414F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8" name="teks-281"/>
          <p:cNvSpPr txBox="1"/>
          <p:nvPr/>
        </p:nvSpPr>
        <p:spPr>
          <a:xfrm>
            <a:off x="731520" y="5550408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B2 (−2)</a:t>
            </a:r>
            <a:endParaRPr lang="en-US" sz="1600" dirty="0"/>
          </a:p>
        </p:txBody>
      </p:sp>
      <p:sp>
        <p:nvSpPr>
          <p:cNvPr id="19" name="teks-282"/>
          <p:cNvSpPr txBox="1"/>
          <p:nvPr/>
        </p:nvSpPr>
        <p:spPr>
          <a:xfrm>
            <a:off x="4206240" y="1463040"/>
            <a:ext cx="731520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1B2333"/>
                </a:solidFill>
              </a:rPr>
              <a:t>Rudi mulai di lantai 3, lalu turun 5 lantai.</a:t>
            </a:r>
            <a:endParaRPr lang="en-US" sz="2200" dirty="0"/>
          </a:p>
          <a:p>
            <a:pPr indent="0" marL="0">
              <a:buNone/>
            </a:pPr>
            <a:r>
              <a:rPr lang="en-US" sz="2200" b="1" dirty="0">
                <a:solidFill>
                  <a:srgbClr val="C8414F"/>
                </a:solidFill>
              </a:rPr>
              <a:t>3 + (−5) = −2  → lantai B2</a:t>
            </a:r>
            <a:endParaRPr lang="en-US" sz="2200" dirty="0"/>
          </a:p>
          <a:p>
            <a:pPr indent="0" marL="0">
              <a:buNone/>
            </a:pPr>
            <a:r>
              <a:rPr lang="en-US" sz="1000" dirty="0">
                <a:solidFill>
                  <a:srgbClr val="1B2333"/>
                </a:solidFill>
              </a:rPr>
              <a:t> </a:t>
            </a: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1B2333"/>
                </a:solidFill>
              </a:rPr>
              <a:t>Kemudian ia naik 7 lantai.</a:t>
            </a:r>
            <a:endParaRPr lang="en-US" sz="2200" dirty="0"/>
          </a:p>
          <a:p>
            <a:pPr indent="0" marL="0">
              <a:buNone/>
            </a:pPr>
            <a:r>
              <a:rPr lang="en-US" sz="2200" b="1" dirty="0">
                <a:solidFill>
                  <a:srgbClr val="0E7C7B"/>
                </a:solidFill>
              </a:rPr>
              <a:t>(−2) + 7 = 5  → lantai 5</a:t>
            </a:r>
            <a:endParaRPr lang="en-US" sz="2200" dirty="0"/>
          </a:p>
        </p:txBody>
      </p:sp>
      <p:sp>
        <p:nvSpPr>
          <p:cNvPr id="20" name="kartu-283"/>
          <p:cNvSpPr/>
          <p:nvPr/>
        </p:nvSpPr>
        <p:spPr>
          <a:xfrm>
            <a:off x="4206240" y="4114800"/>
            <a:ext cx="7406640" cy="1828800"/>
          </a:xfrm>
          <a:prstGeom prst="roundRect">
            <a:avLst>
              <a:gd name="adj" fmla="val 6000"/>
            </a:avLst>
          </a:prstGeom>
          <a:solidFill>
            <a:srgbClr val="D9EFEE"/>
          </a:solidFill>
          <a:ln w="12700">
            <a:solidFill>
              <a:srgbClr val="D9EFEE"/>
            </a:solidFill>
            <a:prstDash val="solid"/>
          </a:ln>
        </p:spPr>
      </p:sp>
      <p:sp>
        <p:nvSpPr>
          <p:cNvPr id="21" name="teks-284"/>
          <p:cNvSpPr txBox="1"/>
          <p:nvPr/>
        </p:nvSpPr>
        <p:spPr>
          <a:xfrm>
            <a:off x="4389120" y="4251960"/>
            <a:ext cx="7040880" cy="1600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E7C7B"/>
                </a:solidFill>
              </a:rPr>
              <a:t>Giliranmu: </a:t>
            </a:r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</a:rPr>
              <a:t>suhu puncak gunung pukul 05.00 adalah −4 °C, siang naik 9 °C, malam turun 7 °C dari suhu siang. Berapa suhu siang dan malam? Berapa selisihnya?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377440"/>
            <a:ext cx="10698480" cy="118872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Pertemuan 3 · Perkalian dan Pembagian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657600"/>
            <a:ext cx="10698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</a:rPr>
              <a:t>Menemukan aturan tanda dari pola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F2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Ikuti polanya</a:t>
            </a:r>
            <a:endParaRPr lang="en-US" sz="3400" dirty="0"/>
          </a:p>
        </p:txBody>
      </p:sp>
      <p:graphicFrame>
        <p:nvGraphicFramePr>
          <p:cNvPr id="15" name="tabel-2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493776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2194560"/>
              </a:tblGrid>
              <a:tr h="6400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FFFFFF"/>
                          </a:solidFill>
                        </a:rPr>
                        <a:t>Pola A</a:t>
                      </a:r>
                      <a:endParaRPr lang="en-US" sz="2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A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FFFFFF"/>
                          </a:solidFill>
                        </a:rPr>
                        <a:t>Hasil</a:t>
                      </a:r>
                      <a:endParaRPr lang="en-US" sz="2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A44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1B2333"/>
                          </a:solidFill>
                        </a:rPr>
                        <a:t>3 × 2</a:t>
                      </a:r>
                      <a:endParaRPr lang="en-US" sz="2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0E7C7B"/>
                          </a:solidFill>
                        </a:rPr>
                        <a:t>6</a:t>
                      </a:r>
                      <a:endParaRPr lang="en-US" sz="2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1B2333"/>
                          </a:solidFill>
                        </a:rPr>
                        <a:t>3 × 1</a:t>
                      </a:r>
                      <a:endParaRPr lang="en-US" sz="2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0E7C7B"/>
                          </a:solidFill>
                        </a:rPr>
                        <a:t>3</a:t>
                      </a:r>
                      <a:endParaRPr lang="en-US" sz="2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1B2333"/>
                          </a:solidFill>
                        </a:rPr>
                        <a:t>3 × 0</a:t>
                      </a:r>
                      <a:endParaRPr lang="en-US" sz="2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1F2A44"/>
                          </a:solidFill>
                        </a:rPr>
                        <a:t>0</a:t>
                      </a:r>
                      <a:endParaRPr lang="en-US" sz="2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1B2333"/>
                          </a:solidFill>
                        </a:rPr>
                        <a:t>3 × (−1)</a:t>
                      </a:r>
                      <a:endParaRPr lang="en-US" sz="2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C8414F"/>
                          </a:solidFill>
                        </a:rPr>
                        <a:t>−3</a:t>
                      </a:r>
                      <a:endParaRPr lang="en-US" sz="2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1B2333"/>
                          </a:solidFill>
                        </a:rPr>
                        <a:t>3 × (−2)</a:t>
                      </a:r>
                      <a:endParaRPr lang="en-US" sz="2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C8414F"/>
                          </a:solidFill>
                        </a:rPr>
                        <a:t>−6</a:t>
                      </a:r>
                      <a:endParaRPr lang="en-US" sz="2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9" name="tabel-2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035040" y="1371600"/>
          <a:ext cx="493776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2194560"/>
              </a:tblGrid>
              <a:tr h="6400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FFFFFF"/>
                          </a:solidFill>
                        </a:rPr>
                        <a:t>Pola B</a:t>
                      </a:r>
                      <a:endParaRPr lang="en-US" sz="2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A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FFFFFF"/>
                          </a:solidFill>
                        </a:rPr>
                        <a:t>Hasil</a:t>
                      </a:r>
                      <a:endParaRPr lang="en-US" sz="2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A44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1B2333"/>
                          </a:solidFill>
                        </a:rPr>
                        <a:t>(−3) × 2</a:t>
                      </a:r>
                      <a:endParaRPr lang="en-US" sz="2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C8414F"/>
                          </a:solidFill>
                        </a:rPr>
                        <a:t>−6</a:t>
                      </a:r>
                      <a:endParaRPr lang="en-US" sz="2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1B2333"/>
                          </a:solidFill>
                        </a:rPr>
                        <a:t>(−3) × 1</a:t>
                      </a:r>
                      <a:endParaRPr lang="en-US" sz="2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C8414F"/>
                          </a:solidFill>
                        </a:rPr>
                        <a:t>−3</a:t>
                      </a:r>
                      <a:endParaRPr lang="en-US" sz="2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1B2333"/>
                          </a:solidFill>
                        </a:rPr>
                        <a:t>(−3) × 0</a:t>
                      </a:r>
                      <a:endParaRPr lang="en-US" sz="2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1F2A44"/>
                          </a:solidFill>
                        </a:rPr>
                        <a:t>0</a:t>
                      </a:r>
                      <a:endParaRPr lang="en-US" sz="2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1B2333"/>
                          </a:solidFill>
                        </a:rPr>
                        <a:t>(−3) × (−1)</a:t>
                      </a:r>
                      <a:endParaRPr lang="en-US" sz="2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0E7C7B"/>
                          </a:solidFill>
                        </a:rPr>
                        <a:t>3</a:t>
                      </a:r>
                      <a:endParaRPr lang="en-US" sz="2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dirty="0">
                          <a:solidFill>
                            <a:srgbClr val="1B2333"/>
                          </a:solidFill>
                        </a:rPr>
                        <a:t>(−3) × (−2)</a:t>
                      </a:r>
                      <a:endParaRPr lang="en-US" sz="2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0E7C7B"/>
                          </a:solidFill>
                        </a:rPr>
                        <a:t>6</a:t>
                      </a:r>
                      <a:endParaRPr lang="en-US" sz="22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ks-287"/>
          <p:cNvSpPr txBox="1"/>
          <p:nvPr/>
        </p:nvSpPr>
        <p:spPr>
          <a:xfrm>
            <a:off x="548640" y="539496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</a:rPr>
              <a:t>Pola A: hasil berkurang 3 setiap baris.  Pola B: hasil bertambah 3 setiap baris.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F2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Aturan tanda perkalian dan pembagian</a:t>
            </a:r>
            <a:endParaRPr lang="en-US" sz="3400" dirty="0"/>
          </a:p>
        </p:txBody>
      </p:sp>
      <p:sp>
        <p:nvSpPr>
          <p:cNvPr id="3" name="kartu-288"/>
          <p:cNvSpPr/>
          <p:nvPr/>
        </p:nvSpPr>
        <p:spPr>
          <a:xfrm>
            <a:off x="548640" y="1371600"/>
            <a:ext cx="3063240" cy="1965960"/>
          </a:xfrm>
          <a:prstGeom prst="roundRect">
            <a:avLst>
              <a:gd name="adj" fmla="val 5581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4" name="teks-289"/>
          <p:cNvSpPr txBox="1"/>
          <p:nvPr/>
        </p:nvSpPr>
        <p:spPr>
          <a:xfrm>
            <a:off x="548640" y="1600200"/>
            <a:ext cx="30632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B2333"/>
                </a:solidFill>
              </a:rPr>
              <a:t>positif × positif</a:t>
            </a:r>
            <a:endParaRPr lang="en-US" sz="1800" dirty="0"/>
          </a:p>
        </p:txBody>
      </p:sp>
      <p:sp>
        <p:nvSpPr>
          <p:cNvPr id="5" name="teks-290"/>
          <p:cNvSpPr txBox="1"/>
          <p:nvPr/>
        </p:nvSpPr>
        <p:spPr>
          <a:xfrm>
            <a:off x="548640" y="2148840"/>
            <a:ext cx="30632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E7C7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positif</a:t>
            </a:r>
            <a:endParaRPr lang="en-US" sz="3200" dirty="0"/>
          </a:p>
        </p:txBody>
      </p:sp>
      <p:sp>
        <p:nvSpPr>
          <p:cNvPr id="6" name="kartu-291"/>
          <p:cNvSpPr/>
          <p:nvPr/>
        </p:nvSpPr>
        <p:spPr>
          <a:xfrm>
            <a:off x="3794760" y="1371600"/>
            <a:ext cx="3063240" cy="1965960"/>
          </a:xfrm>
          <a:prstGeom prst="roundRect">
            <a:avLst>
              <a:gd name="adj" fmla="val 5581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7" name="teks-292"/>
          <p:cNvSpPr txBox="1"/>
          <p:nvPr/>
        </p:nvSpPr>
        <p:spPr>
          <a:xfrm>
            <a:off x="3794760" y="1600200"/>
            <a:ext cx="30632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B2333"/>
                </a:solidFill>
              </a:rPr>
              <a:t>positif × negatif</a:t>
            </a:r>
            <a:endParaRPr lang="en-US" sz="1800" dirty="0"/>
          </a:p>
        </p:txBody>
      </p:sp>
      <p:sp>
        <p:nvSpPr>
          <p:cNvPr id="8" name="teks-293"/>
          <p:cNvSpPr txBox="1"/>
          <p:nvPr/>
        </p:nvSpPr>
        <p:spPr>
          <a:xfrm>
            <a:off x="3794760" y="2148840"/>
            <a:ext cx="30632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C8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negatif</a:t>
            </a:r>
            <a:endParaRPr lang="en-US" sz="3200" dirty="0"/>
          </a:p>
        </p:txBody>
      </p:sp>
      <p:sp>
        <p:nvSpPr>
          <p:cNvPr id="9" name="kartu-294"/>
          <p:cNvSpPr/>
          <p:nvPr/>
        </p:nvSpPr>
        <p:spPr>
          <a:xfrm>
            <a:off x="548640" y="3520440"/>
            <a:ext cx="3063240" cy="1965960"/>
          </a:xfrm>
          <a:prstGeom prst="roundRect">
            <a:avLst>
              <a:gd name="adj" fmla="val 5581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10" name="teks-295"/>
          <p:cNvSpPr txBox="1"/>
          <p:nvPr/>
        </p:nvSpPr>
        <p:spPr>
          <a:xfrm>
            <a:off x="548640" y="3749040"/>
            <a:ext cx="30632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B2333"/>
                </a:solidFill>
              </a:rPr>
              <a:t>negatif × positif</a:t>
            </a:r>
            <a:endParaRPr lang="en-US" sz="1800" dirty="0"/>
          </a:p>
        </p:txBody>
      </p:sp>
      <p:sp>
        <p:nvSpPr>
          <p:cNvPr id="11" name="teks-296"/>
          <p:cNvSpPr txBox="1"/>
          <p:nvPr/>
        </p:nvSpPr>
        <p:spPr>
          <a:xfrm>
            <a:off x="548640" y="4297680"/>
            <a:ext cx="30632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C8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negatif</a:t>
            </a:r>
            <a:endParaRPr lang="en-US" sz="3200" dirty="0"/>
          </a:p>
        </p:txBody>
      </p:sp>
      <p:sp>
        <p:nvSpPr>
          <p:cNvPr id="12" name="kartu-297"/>
          <p:cNvSpPr/>
          <p:nvPr/>
        </p:nvSpPr>
        <p:spPr>
          <a:xfrm>
            <a:off x="3794760" y="3520440"/>
            <a:ext cx="3063240" cy="1965960"/>
          </a:xfrm>
          <a:prstGeom prst="roundRect">
            <a:avLst>
              <a:gd name="adj" fmla="val 5581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13" name="teks-298"/>
          <p:cNvSpPr txBox="1"/>
          <p:nvPr/>
        </p:nvSpPr>
        <p:spPr>
          <a:xfrm>
            <a:off x="3794760" y="3749040"/>
            <a:ext cx="30632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B2333"/>
                </a:solidFill>
              </a:rPr>
              <a:t>negatif × negatif</a:t>
            </a:r>
            <a:endParaRPr lang="en-US" sz="1800" dirty="0"/>
          </a:p>
        </p:txBody>
      </p:sp>
      <p:sp>
        <p:nvSpPr>
          <p:cNvPr id="14" name="teks-299"/>
          <p:cNvSpPr txBox="1"/>
          <p:nvPr/>
        </p:nvSpPr>
        <p:spPr>
          <a:xfrm>
            <a:off x="3794760" y="4297680"/>
            <a:ext cx="30632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E7C7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positif</a:t>
            </a:r>
            <a:endParaRPr lang="en-US" sz="3200" dirty="0"/>
          </a:p>
        </p:txBody>
      </p:sp>
      <p:sp>
        <p:nvSpPr>
          <p:cNvPr id="15" name="kartu-300"/>
          <p:cNvSpPr/>
          <p:nvPr/>
        </p:nvSpPr>
        <p:spPr>
          <a:xfrm>
            <a:off x="7223760" y="1371600"/>
            <a:ext cx="4389120" cy="4114800"/>
          </a:xfrm>
          <a:prstGeom prst="roundRect">
            <a:avLst>
              <a:gd name="adj" fmla="val 2667"/>
            </a:avLst>
          </a:prstGeom>
          <a:solidFill>
            <a:srgbClr val="D9EFEE"/>
          </a:solidFill>
          <a:ln w="12700">
            <a:solidFill>
              <a:srgbClr val="D9EFEE"/>
            </a:solidFill>
            <a:prstDash val="solid"/>
          </a:ln>
        </p:spPr>
      </p:sp>
      <p:sp>
        <p:nvSpPr>
          <p:cNvPr id="16" name="teks-301"/>
          <p:cNvSpPr txBox="1"/>
          <p:nvPr/>
        </p:nvSpPr>
        <p:spPr>
          <a:xfrm>
            <a:off x="7452360" y="1554480"/>
            <a:ext cx="402336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E7C7B"/>
                </a:solidFill>
              </a:rPr>
              <a:t>Pembagian = kebalikan perkalian</a:t>
            </a:r>
            <a:endParaRPr lang="en-US" sz="1800" dirty="0"/>
          </a:p>
          <a:p>
            <a:pPr indent="0" marL="0">
              <a:buNone/>
            </a:pPr>
            <a:r>
              <a:rPr lang="en-US" sz="800" dirty="0">
                <a:solidFill>
                  <a:srgbClr val="1B2333"/>
                </a:solidFill>
              </a:rPr>
              <a:t> </a:t>
            </a:r>
            <a:endParaRPr lang="en-US" sz="1800" dirty="0"/>
          </a:p>
          <a:p>
            <a:pPr indent="0" marL="0">
              <a:buNone/>
            </a:pPr>
            <a:r>
              <a:rPr lang="en-US" sz="2200" b="1" dirty="0">
                <a:solidFill>
                  <a:srgbClr val="1B2333"/>
                </a:solidFill>
              </a:rPr>
              <a:t>(−12) : 3 = −4</a:t>
            </a:r>
            <a:endParaRPr lang="en-US" sz="1800" dirty="0"/>
          </a:p>
          <a:p>
            <a:pPr indent="0" marL="0">
              <a:buNone/>
            </a:pPr>
            <a:r>
              <a:rPr lang="en-US" sz="1700" dirty="0">
                <a:solidFill>
                  <a:srgbClr val="1B2333"/>
                </a:solidFill>
              </a:rPr>
              <a:t>karena 3 × (−4) = −12</a:t>
            </a:r>
            <a:endParaRPr lang="en-US" sz="1800" dirty="0"/>
          </a:p>
          <a:p>
            <a:pPr indent="0" marL="0">
              <a:buNone/>
            </a:pPr>
            <a:r>
              <a:rPr lang="en-US" sz="800" dirty="0">
                <a:solidFill>
                  <a:srgbClr val="1B2333"/>
                </a:solidFill>
              </a:rPr>
              <a:t> </a:t>
            </a:r>
            <a:endParaRPr lang="en-US" sz="1800" dirty="0"/>
          </a:p>
          <a:p>
            <a:pPr indent="0" marL="0">
              <a:buNone/>
            </a:pPr>
            <a:r>
              <a:rPr lang="en-US" sz="2200" b="1" dirty="0">
                <a:solidFill>
                  <a:srgbClr val="1B2333"/>
                </a:solidFill>
              </a:rPr>
              <a:t>(−20) : (−5) = 4</a:t>
            </a:r>
            <a:endParaRPr lang="en-US" sz="1800" dirty="0"/>
          </a:p>
          <a:p>
            <a:pPr indent="0" marL="0">
              <a:buNone/>
            </a:pPr>
            <a:r>
              <a:rPr lang="en-US" sz="1700" dirty="0">
                <a:solidFill>
                  <a:srgbClr val="1B2333"/>
                </a:solidFill>
              </a:rPr>
              <a:t>karena (−5) × 4 = −20</a:t>
            </a:r>
            <a:endParaRPr lang="en-US" sz="1800" dirty="0"/>
          </a:p>
          <a:p>
            <a:pPr indent="0" marL="0">
              <a:buNone/>
            </a:pPr>
            <a:r>
              <a:rPr lang="en-US" sz="800" dirty="0">
                <a:solidFill>
                  <a:srgbClr val="1B2333"/>
                </a:solidFill>
              </a:rPr>
              <a:t> </a:t>
            </a:r>
            <a:endParaRPr lang="en-US" sz="1800" dirty="0"/>
          </a:p>
          <a:p>
            <a:pPr indent="0" marL="0">
              <a:buNone/>
            </a:pPr>
            <a:r>
              <a:rPr lang="en-US" sz="1700" i="1" dirty="0">
                <a:solidFill>
                  <a:srgbClr val="1B2333"/>
                </a:solidFill>
              </a:rPr>
              <a:t>Aturan tandanya sama dengan perkalian.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F2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Urutan mengerjakan operasi campuran</a:t>
            </a:r>
            <a:endParaRPr lang="en-US" sz="3400" dirty="0"/>
          </a:p>
        </p:txBody>
      </p:sp>
      <p:sp>
        <p:nvSpPr>
          <p:cNvPr id="3" name="kartu-302"/>
          <p:cNvSpPr/>
          <p:nvPr/>
        </p:nvSpPr>
        <p:spPr>
          <a:xfrm>
            <a:off x="548640" y="1371600"/>
            <a:ext cx="3520440" cy="1371600"/>
          </a:xfrm>
          <a:prstGeom prst="roundRect">
            <a:avLst>
              <a:gd name="adj" fmla="val 8000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4" name="bulat-303"/>
          <p:cNvSpPr txBox="1"/>
          <p:nvPr/>
        </p:nvSpPr>
        <p:spPr>
          <a:xfrm>
            <a:off x="731520" y="1600200"/>
            <a:ext cx="914400" cy="914400"/>
          </a:xfrm>
          <a:prstGeom prst="ellipse">
            <a:avLst/>
          </a:prstGeom>
          <a:solidFill>
            <a:srgbClr val="E9A93A"/>
          </a:solidFill>
          <a:ln>
            <a:solidFill>
              <a:srgbClr val="E9A93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( )</a:t>
            </a:r>
            <a:endParaRPr lang="en-US" sz="2200" dirty="0"/>
          </a:p>
        </p:txBody>
      </p:sp>
      <p:sp>
        <p:nvSpPr>
          <p:cNvPr id="5" name="teks-304"/>
          <p:cNvSpPr txBox="1"/>
          <p:nvPr/>
        </p:nvSpPr>
        <p:spPr>
          <a:xfrm>
            <a:off x="1783080" y="1508760"/>
            <a:ext cx="21945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B7A90"/>
                </a:solidFill>
              </a:rPr>
              <a:t>Langkah 1</a:t>
            </a:r>
            <a:endParaRPr lang="en-US" sz="1800" dirty="0"/>
          </a:p>
          <a:p>
            <a:pPr indent="0" marL="0">
              <a:buNone/>
            </a:pPr>
            <a:r>
              <a:rPr lang="en-US" sz="1800" b="1" dirty="0">
                <a:solidFill>
                  <a:srgbClr val="1B2333"/>
                </a:solidFill>
              </a:rPr>
              <a:t>Tanda kurung</a:t>
            </a:r>
            <a:endParaRPr lang="en-US" sz="1800" dirty="0"/>
          </a:p>
        </p:txBody>
      </p:sp>
      <p:sp>
        <p:nvSpPr>
          <p:cNvPr id="6" name="kartu-305"/>
          <p:cNvSpPr/>
          <p:nvPr/>
        </p:nvSpPr>
        <p:spPr>
          <a:xfrm>
            <a:off x="4343400" y="1371600"/>
            <a:ext cx="3520440" cy="1371600"/>
          </a:xfrm>
          <a:prstGeom prst="roundRect">
            <a:avLst>
              <a:gd name="adj" fmla="val 8000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7" name="bulat-306"/>
          <p:cNvSpPr txBox="1"/>
          <p:nvPr/>
        </p:nvSpPr>
        <p:spPr>
          <a:xfrm>
            <a:off x="4526280" y="1600200"/>
            <a:ext cx="914400" cy="914400"/>
          </a:xfrm>
          <a:prstGeom prst="ellipse">
            <a:avLst/>
          </a:prstGeom>
          <a:solidFill>
            <a:srgbClr val="0E7C7B"/>
          </a:solidFill>
          <a:ln>
            <a:solidFill>
              <a:srgbClr val="0E7C7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× :</a:t>
            </a:r>
            <a:endParaRPr lang="en-US" sz="2200" dirty="0"/>
          </a:p>
        </p:txBody>
      </p:sp>
      <p:sp>
        <p:nvSpPr>
          <p:cNvPr id="8" name="teks-307"/>
          <p:cNvSpPr txBox="1"/>
          <p:nvPr/>
        </p:nvSpPr>
        <p:spPr>
          <a:xfrm>
            <a:off x="5577840" y="1508760"/>
            <a:ext cx="21945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B7A90"/>
                </a:solidFill>
              </a:rPr>
              <a:t>Langkah 2</a:t>
            </a:r>
            <a:endParaRPr lang="en-US" sz="1800" dirty="0"/>
          </a:p>
          <a:p>
            <a:pPr indent="0" marL="0">
              <a:buNone/>
            </a:pPr>
            <a:r>
              <a:rPr lang="en-US" sz="1800" b="1" dirty="0">
                <a:solidFill>
                  <a:srgbClr val="1B2333"/>
                </a:solidFill>
              </a:rPr>
              <a:t>Kali dan bagi, dari kiri</a:t>
            </a:r>
            <a:endParaRPr lang="en-US" sz="1800" dirty="0"/>
          </a:p>
        </p:txBody>
      </p:sp>
      <p:sp>
        <p:nvSpPr>
          <p:cNvPr id="9" name="kartu-308"/>
          <p:cNvSpPr/>
          <p:nvPr/>
        </p:nvSpPr>
        <p:spPr>
          <a:xfrm>
            <a:off x="8138160" y="1371600"/>
            <a:ext cx="3520440" cy="1371600"/>
          </a:xfrm>
          <a:prstGeom prst="roundRect">
            <a:avLst>
              <a:gd name="adj" fmla="val 8000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10" name="bulat-309"/>
          <p:cNvSpPr txBox="1"/>
          <p:nvPr/>
        </p:nvSpPr>
        <p:spPr>
          <a:xfrm>
            <a:off x="8321040" y="1600200"/>
            <a:ext cx="914400" cy="914400"/>
          </a:xfrm>
          <a:prstGeom prst="ellipse">
            <a:avLst/>
          </a:prstGeom>
          <a:solidFill>
            <a:srgbClr val="C8414F"/>
          </a:solidFill>
          <a:ln>
            <a:solidFill>
              <a:srgbClr val="C8414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+ −</a:t>
            </a:r>
            <a:endParaRPr lang="en-US" sz="2200" dirty="0"/>
          </a:p>
        </p:txBody>
      </p:sp>
      <p:sp>
        <p:nvSpPr>
          <p:cNvPr id="11" name="teks-310"/>
          <p:cNvSpPr txBox="1"/>
          <p:nvPr/>
        </p:nvSpPr>
        <p:spPr>
          <a:xfrm>
            <a:off x="9372600" y="1508760"/>
            <a:ext cx="21945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B7A90"/>
                </a:solidFill>
              </a:rPr>
              <a:t>Langkah 3</a:t>
            </a:r>
            <a:endParaRPr lang="en-US" sz="1800" dirty="0"/>
          </a:p>
          <a:p>
            <a:pPr indent="0" marL="0">
              <a:buNone/>
            </a:pPr>
            <a:r>
              <a:rPr lang="en-US" sz="1800" b="1" dirty="0">
                <a:solidFill>
                  <a:srgbClr val="1B2333"/>
                </a:solidFill>
              </a:rPr>
              <a:t>Tambah dan kurang, dari kiri</a:t>
            </a:r>
            <a:endParaRPr lang="en-US" sz="1800" dirty="0"/>
          </a:p>
        </p:txBody>
      </p:sp>
      <p:sp>
        <p:nvSpPr>
          <p:cNvPr id="12" name="teks-311"/>
          <p:cNvSpPr txBox="1"/>
          <p:nvPr/>
        </p:nvSpPr>
        <p:spPr>
          <a:xfrm>
            <a:off x="548640" y="3063240"/>
            <a:ext cx="512064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E7C7B"/>
                </a:solidFill>
              </a:rPr>
              <a:t>Contoh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1B2333"/>
                </a:solidFill>
              </a:rPr>
              <a:t>8 − (−6) + (−3) × 2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1B2333"/>
                </a:solidFill>
              </a:rPr>
              <a:t>= 8 − (−6) + (−6)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1B2333"/>
                </a:solidFill>
              </a:rPr>
              <a:t>= 8 + 6 − 6</a:t>
            </a:r>
            <a:endParaRPr lang="en-US" sz="2400" dirty="0"/>
          </a:p>
          <a:p>
            <a:pPr indent="0" marL="0">
              <a:buNone/>
            </a:pPr>
            <a:r>
              <a:rPr lang="en-US" sz="2400" b="1" dirty="0">
                <a:solidFill>
                  <a:srgbClr val="1B2333"/>
                </a:solidFill>
              </a:rPr>
              <a:t>= 8</a:t>
            </a:r>
            <a:endParaRPr lang="en-US" sz="2400" dirty="0"/>
          </a:p>
        </p:txBody>
      </p:sp>
      <p:sp>
        <p:nvSpPr>
          <p:cNvPr id="13" name="kartu-312"/>
          <p:cNvSpPr/>
          <p:nvPr/>
        </p:nvSpPr>
        <p:spPr>
          <a:xfrm>
            <a:off x="6217920" y="3063240"/>
            <a:ext cx="5394960" cy="2926080"/>
          </a:xfrm>
          <a:prstGeom prst="roundRect">
            <a:avLst>
              <a:gd name="adj" fmla="val 3750"/>
            </a:avLst>
          </a:prstGeom>
          <a:solidFill>
            <a:srgbClr val="D9EFEE"/>
          </a:solidFill>
          <a:ln w="12700">
            <a:solidFill>
              <a:srgbClr val="D9EFEE"/>
            </a:solidFill>
            <a:prstDash val="solid"/>
          </a:ln>
        </p:spPr>
      </p:sp>
      <p:sp>
        <p:nvSpPr>
          <p:cNvPr id="14" name="teks-313"/>
          <p:cNvSpPr txBox="1"/>
          <p:nvPr/>
        </p:nvSpPr>
        <p:spPr>
          <a:xfrm>
            <a:off x="6400800" y="3200400"/>
            <a:ext cx="502920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E7C7B"/>
                </a:solidFill>
              </a:rPr>
              <a:t>Sifat distributif</a:t>
            </a:r>
            <a:endParaRPr lang="en-US" sz="1800" dirty="0"/>
          </a:p>
          <a:p>
            <a:pPr indent="0" marL="0">
              <a:buNone/>
            </a:pPr>
            <a:r>
              <a:rPr lang="en-US" sz="2200" b="1" dirty="0">
                <a:solidFill>
                  <a:srgbClr val="1B2333"/>
                </a:solidFill>
              </a:rPr>
              <a:t>6 × (−9 + 4)</a:t>
            </a:r>
            <a:endParaRPr lang="en-US" sz="1800" dirty="0"/>
          </a:p>
          <a:p>
            <a:pPr indent="0" marL="0">
              <a:buNone/>
            </a:pPr>
            <a:r>
              <a:rPr lang="en-US" sz="1900" dirty="0">
                <a:solidFill>
                  <a:srgbClr val="1B2333"/>
                </a:solidFill>
              </a:rPr>
              <a:t>Cara 1: 6 × (−5) = −30</a:t>
            </a:r>
            <a:endParaRPr lang="en-US" sz="1800" dirty="0"/>
          </a:p>
          <a:p>
            <a:pPr indent="0" marL="0">
              <a:buNone/>
            </a:pPr>
            <a:r>
              <a:rPr lang="en-US" sz="1900" dirty="0">
                <a:solidFill>
                  <a:srgbClr val="1B2333"/>
                </a:solidFill>
              </a:rPr>
              <a:t>Cara 2: 6 × (−9) + 6 × 4 = −54 + 24 = −30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F2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Lomba cerdas cermat: siapa pemenangnya?</a:t>
            </a:r>
            <a:endParaRPr lang="en-US" sz="3400" dirty="0"/>
          </a:p>
        </p:txBody>
      </p:sp>
      <p:sp>
        <p:nvSpPr>
          <p:cNvPr id="3" name="teks-314"/>
          <p:cNvSpPr txBox="1"/>
          <p:nvPr/>
        </p:nvSpPr>
        <p:spPr>
          <a:xfrm>
            <a:off x="548640" y="12801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6B7A90"/>
                </a:solidFill>
              </a:rPr>
              <a:t>Aturan: benar +4, salah −1, tidak dijawab 0 (25 soal)</a:t>
            </a:r>
            <a:endParaRPr lang="en-US" sz="1900" dirty="0"/>
          </a:p>
        </p:txBody>
      </p:sp>
      <p:sp>
        <p:nvSpPr>
          <p:cNvPr id="4" name="kartu-315"/>
          <p:cNvSpPr/>
          <p:nvPr/>
        </p:nvSpPr>
        <p:spPr>
          <a:xfrm>
            <a:off x="548640" y="1920240"/>
            <a:ext cx="5394960" cy="3383280"/>
          </a:xfrm>
          <a:prstGeom prst="roundRect">
            <a:avLst>
              <a:gd name="adj" fmla="val 3243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5" name="teks-316"/>
          <p:cNvSpPr txBox="1"/>
          <p:nvPr/>
        </p:nvSpPr>
        <p:spPr>
          <a:xfrm>
            <a:off x="822960" y="2057400"/>
            <a:ext cx="484632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F2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Dina</a:t>
            </a:r>
            <a:endParaRPr lang="en-US" sz="2600" dirty="0"/>
          </a:p>
        </p:txBody>
      </p:sp>
      <p:sp>
        <p:nvSpPr>
          <p:cNvPr id="6" name="teks-317"/>
          <p:cNvSpPr txBox="1"/>
          <p:nvPr/>
        </p:nvSpPr>
        <p:spPr>
          <a:xfrm>
            <a:off x="822960" y="2606040"/>
            <a:ext cx="484632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B2333"/>
                </a:solidFill>
              </a:rPr>
              <a:t>18 benar · 5 salah · 2 kosong</a:t>
            </a:r>
            <a:endParaRPr lang="en-US" sz="1700" dirty="0"/>
          </a:p>
        </p:txBody>
      </p:sp>
      <p:sp>
        <p:nvSpPr>
          <p:cNvPr id="7" name="teks-318"/>
          <p:cNvSpPr txBox="1"/>
          <p:nvPr/>
        </p:nvSpPr>
        <p:spPr>
          <a:xfrm>
            <a:off x="822960" y="3063240"/>
            <a:ext cx="484632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6B7A90"/>
                </a:solidFill>
              </a:rPr>
              <a:t>18 × 4 + 5 × (−1)</a:t>
            </a:r>
            <a:endParaRPr lang="en-US" sz="1700" dirty="0"/>
          </a:p>
        </p:txBody>
      </p:sp>
      <p:sp>
        <p:nvSpPr>
          <p:cNvPr id="8" name="teks-319"/>
          <p:cNvSpPr txBox="1"/>
          <p:nvPr/>
        </p:nvSpPr>
        <p:spPr>
          <a:xfrm>
            <a:off x="822960" y="3520440"/>
            <a:ext cx="484632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6400" b="1" dirty="0">
                <a:solidFill>
                  <a:srgbClr val="0E7C7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67</a:t>
            </a:r>
            <a:endParaRPr lang="en-US" sz="6400" dirty="0"/>
          </a:p>
        </p:txBody>
      </p:sp>
      <p:sp>
        <p:nvSpPr>
          <p:cNvPr id="9" name="teks-320"/>
          <p:cNvSpPr txBox="1"/>
          <p:nvPr/>
        </p:nvSpPr>
        <p:spPr>
          <a:xfrm>
            <a:off x="822960" y="4754880"/>
            <a:ext cx="484632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B7A90"/>
                </a:solidFill>
              </a:rPr>
              <a:t>skor</a:t>
            </a:r>
            <a:endParaRPr lang="en-US" sz="1400" dirty="0"/>
          </a:p>
        </p:txBody>
      </p:sp>
      <p:sp>
        <p:nvSpPr>
          <p:cNvPr id="10" name="kartu-321"/>
          <p:cNvSpPr/>
          <p:nvPr/>
        </p:nvSpPr>
        <p:spPr>
          <a:xfrm>
            <a:off x="6217920" y="1920240"/>
            <a:ext cx="5394960" cy="3383280"/>
          </a:xfrm>
          <a:prstGeom prst="roundRect">
            <a:avLst>
              <a:gd name="adj" fmla="val 3243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11" name="teks-322"/>
          <p:cNvSpPr txBox="1"/>
          <p:nvPr/>
        </p:nvSpPr>
        <p:spPr>
          <a:xfrm>
            <a:off x="6492240" y="2057400"/>
            <a:ext cx="484632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F2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Bima</a:t>
            </a:r>
            <a:endParaRPr lang="en-US" sz="2600" dirty="0"/>
          </a:p>
        </p:txBody>
      </p:sp>
      <p:sp>
        <p:nvSpPr>
          <p:cNvPr id="12" name="teks-323"/>
          <p:cNvSpPr txBox="1"/>
          <p:nvPr/>
        </p:nvSpPr>
        <p:spPr>
          <a:xfrm>
            <a:off x="6492240" y="2606040"/>
            <a:ext cx="484632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B2333"/>
                </a:solidFill>
              </a:rPr>
              <a:t>16 benar · 9 salah · 0 kosong</a:t>
            </a:r>
            <a:endParaRPr lang="en-US" sz="1700" dirty="0"/>
          </a:p>
        </p:txBody>
      </p:sp>
      <p:sp>
        <p:nvSpPr>
          <p:cNvPr id="13" name="teks-324"/>
          <p:cNvSpPr txBox="1"/>
          <p:nvPr/>
        </p:nvSpPr>
        <p:spPr>
          <a:xfrm>
            <a:off x="6492240" y="3063240"/>
            <a:ext cx="484632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6B7A90"/>
                </a:solidFill>
              </a:rPr>
              <a:t>16 × 4 + 9 × (−1)</a:t>
            </a:r>
            <a:endParaRPr lang="en-US" sz="1700" dirty="0"/>
          </a:p>
        </p:txBody>
      </p:sp>
      <p:sp>
        <p:nvSpPr>
          <p:cNvPr id="14" name="teks-325"/>
          <p:cNvSpPr txBox="1"/>
          <p:nvPr/>
        </p:nvSpPr>
        <p:spPr>
          <a:xfrm>
            <a:off x="6492240" y="3520440"/>
            <a:ext cx="484632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6400" b="1" dirty="0">
                <a:solidFill>
                  <a:srgbClr val="C8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55</a:t>
            </a:r>
            <a:endParaRPr lang="en-US" sz="6400" dirty="0"/>
          </a:p>
        </p:txBody>
      </p:sp>
      <p:sp>
        <p:nvSpPr>
          <p:cNvPr id="15" name="teks-326"/>
          <p:cNvSpPr txBox="1"/>
          <p:nvPr/>
        </p:nvSpPr>
        <p:spPr>
          <a:xfrm>
            <a:off x="6492240" y="4754880"/>
            <a:ext cx="484632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B7A90"/>
                </a:solidFill>
              </a:rPr>
              <a:t>skor</a:t>
            </a:r>
            <a:endParaRPr lang="en-US" sz="1400" dirty="0"/>
          </a:p>
        </p:txBody>
      </p:sp>
      <p:sp>
        <p:nvSpPr>
          <p:cNvPr id="16" name="teks-327"/>
          <p:cNvSpPr txBox="1"/>
          <p:nvPr/>
        </p:nvSpPr>
        <p:spPr>
          <a:xfrm>
            <a:off x="548640" y="5532120"/>
            <a:ext cx="1097280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900" b="1" i="1" dirty="0">
                <a:solidFill>
                  <a:srgbClr val="0E7C7B"/>
                </a:solidFill>
              </a:rPr>
              <a:t>Mengapa menjawab lebih banyak soal belum tentu menang?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377440"/>
            <a:ext cx="10698480" cy="118872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Pertemuan 4 · Faktorisasi Prima, KPK, dan FPB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657600"/>
            <a:ext cx="10698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</a:rPr>
              <a:t>Paket hadiah dan jadwal bersama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F2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Pohon faktor</a:t>
            </a:r>
            <a:endParaRPr lang="en-US" sz="3400" dirty="0"/>
          </a:p>
        </p:txBody>
      </p:sp>
      <p:sp>
        <p:nvSpPr>
          <p:cNvPr id="3" name="cabang-328"/>
          <p:cNvSpPr/>
          <p:nvPr/>
        </p:nvSpPr>
        <p:spPr>
          <a:xfrm flipH="1">
            <a:off x="1668780" y="2057400"/>
            <a:ext cx="914400" cy="320040"/>
          </a:xfrm>
          <a:prstGeom prst="line">
            <a:avLst/>
          </a:prstGeom>
          <a:noFill/>
          <a:ln w="25400">
            <a:solidFill>
              <a:srgbClr val="6B7A90"/>
            </a:solidFill>
            <a:prstDash val="solid"/>
          </a:ln>
        </p:spPr>
      </p:sp>
      <p:sp>
        <p:nvSpPr>
          <p:cNvPr id="4" name="cabang-329"/>
          <p:cNvSpPr/>
          <p:nvPr/>
        </p:nvSpPr>
        <p:spPr>
          <a:xfrm>
            <a:off x="2583180" y="2057400"/>
            <a:ext cx="914400" cy="320040"/>
          </a:xfrm>
          <a:prstGeom prst="line">
            <a:avLst/>
          </a:prstGeom>
          <a:noFill/>
          <a:ln w="25400">
            <a:solidFill>
              <a:srgbClr val="6B7A90"/>
            </a:solidFill>
            <a:prstDash val="solid"/>
          </a:ln>
        </p:spPr>
      </p:sp>
      <p:sp>
        <p:nvSpPr>
          <p:cNvPr id="5" name="cabang-330"/>
          <p:cNvSpPr/>
          <p:nvPr/>
        </p:nvSpPr>
        <p:spPr>
          <a:xfrm flipH="1">
            <a:off x="2583180" y="3154680"/>
            <a:ext cx="914400" cy="320040"/>
          </a:xfrm>
          <a:prstGeom prst="line">
            <a:avLst/>
          </a:prstGeom>
          <a:noFill/>
          <a:ln w="25400">
            <a:solidFill>
              <a:srgbClr val="6B7A90"/>
            </a:solidFill>
            <a:prstDash val="solid"/>
          </a:ln>
        </p:spPr>
      </p:sp>
      <p:sp>
        <p:nvSpPr>
          <p:cNvPr id="6" name="cabang-331"/>
          <p:cNvSpPr/>
          <p:nvPr/>
        </p:nvSpPr>
        <p:spPr>
          <a:xfrm>
            <a:off x="3497580" y="3154680"/>
            <a:ext cx="914400" cy="320040"/>
          </a:xfrm>
          <a:prstGeom prst="line">
            <a:avLst/>
          </a:prstGeom>
          <a:noFill/>
          <a:ln w="25400">
            <a:solidFill>
              <a:srgbClr val="6B7A90"/>
            </a:solidFill>
            <a:prstDash val="solid"/>
          </a:ln>
        </p:spPr>
      </p:sp>
      <p:sp>
        <p:nvSpPr>
          <p:cNvPr id="7" name="cabang-332"/>
          <p:cNvSpPr/>
          <p:nvPr/>
        </p:nvSpPr>
        <p:spPr>
          <a:xfrm flipH="1">
            <a:off x="3497580" y="4251960"/>
            <a:ext cx="914400" cy="320040"/>
          </a:xfrm>
          <a:prstGeom prst="line">
            <a:avLst/>
          </a:prstGeom>
          <a:noFill/>
          <a:ln w="25400">
            <a:solidFill>
              <a:srgbClr val="6B7A90"/>
            </a:solidFill>
            <a:prstDash val="solid"/>
          </a:ln>
        </p:spPr>
      </p:sp>
      <p:sp>
        <p:nvSpPr>
          <p:cNvPr id="8" name="cabang-333"/>
          <p:cNvSpPr/>
          <p:nvPr/>
        </p:nvSpPr>
        <p:spPr>
          <a:xfrm>
            <a:off x="4411980" y="4251960"/>
            <a:ext cx="914400" cy="320040"/>
          </a:xfrm>
          <a:prstGeom prst="line">
            <a:avLst/>
          </a:prstGeom>
          <a:noFill/>
          <a:ln w="25400">
            <a:solidFill>
              <a:srgbClr val="6B7A90"/>
            </a:solidFill>
            <a:prstDash val="solid"/>
          </a:ln>
        </p:spPr>
      </p:sp>
      <p:sp>
        <p:nvSpPr>
          <p:cNvPr id="9" name="bulat-334"/>
          <p:cNvSpPr txBox="1"/>
          <p:nvPr/>
        </p:nvSpPr>
        <p:spPr>
          <a:xfrm>
            <a:off x="2194560" y="1280160"/>
            <a:ext cx="777240" cy="777240"/>
          </a:xfrm>
          <a:prstGeom prst="ellipse">
            <a:avLst/>
          </a:prstGeom>
          <a:solidFill>
            <a:srgbClr val="1F2A44"/>
          </a:solidFill>
          <a:ln>
            <a:solidFill>
              <a:srgbClr val="1F2A44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24</a:t>
            </a:r>
            <a:endParaRPr lang="en-US" sz="2000" dirty="0"/>
          </a:p>
        </p:txBody>
      </p:sp>
      <p:sp>
        <p:nvSpPr>
          <p:cNvPr id="10" name="bulat-335"/>
          <p:cNvSpPr txBox="1"/>
          <p:nvPr/>
        </p:nvSpPr>
        <p:spPr>
          <a:xfrm>
            <a:off x="1280160" y="2377440"/>
            <a:ext cx="777240" cy="777240"/>
          </a:xfrm>
          <a:prstGeom prst="ellipse">
            <a:avLst/>
          </a:prstGeom>
          <a:solidFill>
            <a:srgbClr val="0E7C7B"/>
          </a:solidFill>
          <a:ln>
            <a:solidFill>
              <a:srgbClr val="0E7C7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2</a:t>
            </a:r>
            <a:endParaRPr lang="en-US" sz="2000" dirty="0"/>
          </a:p>
        </p:txBody>
      </p:sp>
      <p:sp>
        <p:nvSpPr>
          <p:cNvPr id="11" name="bulat-336"/>
          <p:cNvSpPr txBox="1"/>
          <p:nvPr/>
        </p:nvSpPr>
        <p:spPr>
          <a:xfrm>
            <a:off x="3108960" y="2377440"/>
            <a:ext cx="777240" cy="777240"/>
          </a:xfrm>
          <a:prstGeom prst="ellipse">
            <a:avLst/>
          </a:prstGeom>
          <a:solidFill>
            <a:srgbClr val="1F2A44"/>
          </a:solidFill>
          <a:ln>
            <a:solidFill>
              <a:srgbClr val="1F2A44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12</a:t>
            </a:r>
            <a:endParaRPr lang="en-US" sz="2000" dirty="0"/>
          </a:p>
        </p:txBody>
      </p:sp>
      <p:sp>
        <p:nvSpPr>
          <p:cNvPr id="12" name="bulat-337"/>
          <p:cNvSpPr txBox="1"/>
          <p:nvPr/>
        </p:nvSpPr>
        <p:spPr>
          <a:xfrm>
            <a:off x="2194560" y="3474720"/>
            <a:ext cx="777240" cy="777240"/>
          </a:xfrm>
          <a:prstGeom prst="ellipse">
            <a:avLst/>
          </a:prstGeom>
          <a:solidFill>
            <a:srgbClr val="0E7C7B"/>
          </a:solidFill>
          <a:ln>
            <a:solidFill>
              <a:srgbClr val="0E7C7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2</a:t>
            </a:r>
            <a:endParaRPr lang="en-US" sz="2000" dirty="0"/>
          </a:p>
        </p:txBody>
      </p:sp>
      <p:sp>
        <p:nvSpPr>
          <p:cNvPr id="13" name="bulat-338"/>
          <p:cNvSpPr txBox="1"/>
          <p:nvPr/>
        </p:nvSpPr>
        <p:spPr>
          <a:xfrm>
            <a:off x="4023360" y="3474720"/>
            <a:ext cx="777240" cy="777240"/>
          </a:xfrm>
          <a:prstGeom prst="ellipse">
            <a:avLst/>
          </a:prstGeom>
          <a:solidFill>
            <a:srgbClr val="1F2A44"/>
          </a:solidFill>
          <a:ln>
            <a:solidFill>
              <a:srgbClr val="1F2A44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6</a:t>
            </a:r>
            <a:endParaRPr lang="en-US" sz="2000" dirty="0"/>
          </a:p>
        </p:txBody>
      </p:sp>
      <p:sp>
        <p:nvSpPr>
          <p:cNvPr id="14" name="bulat-339"/>
          <p:cNvSpPr txBox="1"/>
          <p:nvPr/>
        </p:nvSpPr>
        <p:spPr>
          <a:xfrm>
            <a:off x="3108960" y="4572000"/>
            <a:ext cx="777240" cy="777240"/>
          </a:xfrm>
          <a:prstGeom prst="ellipse">
            <a:avLst/>
          </a:prstGeom>
          <a:solidFill>
            <a:srgbClr val="0E7C7B"/>
          </a:solidFill>
          <a:ln>
            <a:solidFill>
              <a:srgbClr val="0E7C7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2</a:t>
            </a:r>
            <a:endParaRPr lang="en-US" sz="2000" dirty="0"/>
          </a:p>
        </p:txBody>
      </p:sp>
      <p:sp>
        <p:nvSpPr>
          <p:cNvPr id="15" name="bulat-340"/>
          <p:cNvSpPr txBox="1"/>
          <p:nvPr/>
        </p:nvSpPr>
        <p:spPr>
          <a:xfrm>
            <a:off x="4937760" y="4572000"/>
            <a:ext cx="777240" cy="777240"/>
          </a:xfrm>
          <a:prstGeom prst="ellipse">
            <a:avLst/>
          </a:prstGeom>
          <a:solidFill>
            <a:srgbClr val="0E7C7B"/>
          </a:solidFill>
          <a:ln>
            <a:solidFill>
              <a:srgbClr val="0E7C7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3</a:t>
            </a:r>
            <a:endParaRPr lang="en-US" sz="2000" dirty="0"/>
          </a:p>
        </p:txBody>
      </p:sp>
      <p:sp>
        <p:nvSpPr>
          <p:cNvPr id="16" name="teks-341"/>
          <p:cNvSpPr txBox="1"/>
          <p:nvPr/>
        </p:nvSpPr>
        <p:spPr>
          <a:xfrm>
            <a:off x="731520" y="55321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1B2333"/>
                </a:solidFill>
              </a:rPr>
              <a:t>24 = 2 × 2 × 2 × 3 = </a:t>
            </a:r>
            <a:pPr indent="0" marL="0">
              <a:buNone/>
            </a:pPr>
            <a:r>
              <a:rPr lang="en-US" sz="2200" b="1" dirty="0">
                <a:solidFill>
                  <a:srgbClr val="0E7C7B"/>
                </a:solidFill>
              </a:rPr>
              <a:t>2³ × 3</a:t>
            </a:r>
            <a:endParaRPr lang="en-US" sz="2200" dirty="0"/>
          </a:p>
        </p:txBody>
      </p:sp>
      <p:sp>
        <p:nvSpPr>
          <p:cNvPr id="17" name="kartu-342"/>
          <p:cNvSpPr/>
          <p:nvPr/>
        </p:nvSpPr>
        <p:spPr>
          <a:xfrm>
            <a:off x="6675120" y="1371600"/>
            <a:ext cx="4937760" cy="4480560"/>
          </a:xfrm>
          <a:prstGeom prst="roundRect">
            <a:avLst>
              <a:gd name="adj" fmla="val 2449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18" name="teks-343"/>
          <p:cNvSpPr txBox="1"/>
          <p:nvPr/>
        </p:nvSpPr>
        <p:spPr>
          <a:xfrm>
            <a:off x="6903720" y="1554480"/>
            <a:ext cx="457200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E7C7B"/>
                </a:solidFill>
              </a:rPr>
              <a:t>Faktorisasi prima</a:t>
            </a:r>
            <a:endParaRPr lang="en-US" sz="1800" dirty="0"/>
          </a:p>
          <a:p>
            <a:pPr indent="0" marL="0">
              <a:buNone/>
            </a:pPr>
            <a:r>
              <a:rPr lang="en-US" sz="1700" dirty="0">
                <a:solidFill>
                  <a:srgbClr val="1B2333"/>
                </a:solidFill>
              </a:rPr>
              <a:t>Pecah terus sampai semua cabang berupa bilangan prima (lingkaran hijau).</a:t>
            </a:r>
            <a:endParaRPr lang="en-US" sz="1800" dirty="0"/>
          </a:p>
          <a:p>
            <a:pPr indent="0" marL="0">
              <a:buNone/>
            </a:pPr>
            <a:r>
              <a:rPr lang="en-US" sz="800" dirty="0">
                <a:solidFill>
                  <a:srgbClr val="1B2333"/>
                </a:solidFill>
              </a:rPr>
              <a:t> </a:t>
            </a:r>
            <a:endParaRPr lang="en-US" sz="1800" dirty="0"/>
          </a:p>
          <a:p>
            <a:pPr indent="0" marL="0">
              <a:buNone/>
            </a:pPr>
            <a:r>
              <a:rPr lang="en-US" sz="2200" b="1" dirty="0">
                <a:solidFill>
                  <a:srgbClr val="1B2333"/>
                </a:solidFill>
              </a:rPr>
              <a:t>24 = 2³ × 3</a:t>
            </a:r>
            <a:endParaRPr lang="en-US" sz="1800" dirty="0"/>
          </a:p>
          <a:p>
            <a:pPr indent="0" marL="0">
              <a:buNone/>
            </a:pPr>
            <a:r>
              <a:rPr lang="en-US" sz="2200" b="1" dirty="0">
                <a:solidFill>
                  <a:srgbClr val="1B2333"/>
                </a:solidFill>
              </a:rPr>
              <a:t>36 = 2² × 3²</a:t>
            </a:r>
            <a:endParaRPr lang="en-US" sz="1800" dirty="0"/>
          </a:p>
          <a:p>
            <a:pPr indent="0" marL="0">
              <a:buNone/>
            </a:pPr>
            <a:r>
              <a:rPr lang="en-US" sz="2200" b="1" dirty="0">
                <a:solidFill>
                  <a:srgbClr val="1B2333"/>
                </a:solidFill>
              </a:rPr>
              <a:t>60 = 2² × 3 × 5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F2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FPB atau KPK?</a:t>
            </a:r>
            <a:endParaRPr lang="en-US" sz="3400" dirty="0"/>
          </a:p>
        </p:txBody>
      </p:sp>
      <p:sp>
        <p:nvSpPr>
          <p:cNvPr id="3" name="kartu-344"/>
          <p:cNvSpPr/>
          <p:nvPr/>
        </p:nvSpPr>
        <p:spPr>
          <a:xfrm>
            <a:off x="548640" y="1371600"/>
            <a:ext cx="5394960" cy="4526280"/>
          </a:xfrm>
          <a:prstGeom prst="roundRect">
            <a:avLst>
              <a:gd name="adj" fmla="val 2424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4" name="bulat-345"/>
          <p:cNvSpPr txBox="1"/>
          <p:nvPr/>
        </p:nvSpPr>
        <p:spPr>
          <a:xfrm>
            <a:off x="822960" y="1600200"/>
            <a:ext cx="1097280" cy="1097280"/>
          </a:xfrm>
          <a:prstGeom prst="ellipse">
            <a:avLst/>
          </a:prstGeom>
          <a:solidFill>
            <a:srgbClr val="0E7C7B"/>
          </a:solidFill>
          <a:ln>
            <a:solidFill>
              <a:srgbClr val="0E7C7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FPB</a:t>
            </a:r>
            <a:endParaRPr lang="en-US" sz="2200" dirty="0"/>
          </a:p>
        </p:txBody>
      </p:sp>
      <p:sp>
        <p:nvSpPr>
          <p:cNvPr id="5" name="teks-346"/>
          <p:cNvSpPr txBox="1"/>
          <p:nvPr/>
        </p:nvSpPr>
        <p:spPr>
          <a:xfrm>
            <a:off x="2103120" y="1737360"/>
            <a:ext cx="3657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F2A44"/>
                </a:solidFill>
              </a:rPr>
              <a:t>Faktor Persekutuan Terbesar</a:t>
            </a:r>
            <a:endParaRPr lang="en-US" sz="1900" dirty="0"/>
          </a:p>
        </p:txBody>
      </p:sp>
      <p:sp>
        <p:nvSpPr>
          <p:cNvPr id="6" name="teks-347"/>
          <p:cNvSpPr txBox="1"/>
          <p:nvPr/>
        </p:nvSpPr>
        <p:spPr>
          <a:xfrm>
            <a:off x="822960" y="2880360"/>
            <a:ext cx="4846320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B2333"/>
                </a:solidFill>
              </a:rPr>
              <a:t>Cara: </a:t>
            </a:r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</a:rPr>
              <a:t>faktor prima sekutu, pangkat terkecil</a:t>
            </a:r>
            <a:endParaRPr lang="en-US" sz="1800" dirty="0"/>
          </a:p>
          <a:p>
            <a:pPr indent="0" marL="0">
              <a:buNone/>
            </a:pPr>
            <a:r>
              <a:rPr lang="en-US" sz="2000" b="1" dirty="0">
                <a:solidFill>
                  <a:srgbClr val="1B2333"/>
                </a:solidFill>
              </a:rPr>
              <a:t>FPB(24, 36) = 2² × 3 = 12</a:t>
            </a:r>
            <a:endParaRPr lang="en-US" sz="1800" dirty="0"/>
          </a:p>
          <a:p>
            <a:pPr indent="0" marL="0">
              <a:buNone/>
            </a:pPr>
            <a:r>
              <a:rPr lang="en-US" sz="800" dirty="0">
                <a:solidFill>
                  <a:srgbClr val="1B2333"/>
                </a:solidFill>
              </a:rPr>
              <a:t> </a:t>
            </a:r>
            <a:endParaRPr lang="en-US" sz="1800" dirty="0"/>
          </a:p>
          <a:p>
            <a:pPr indent="0" marL="0">
              <a:buNone/>
            </a:pPr>
            <a:r>
              <a:rPr lang="en-US" sz="1800" b="1" dirty="0">
                <a:solidFill>
                  <a:srgbClr val="0E7C7B"/>
                </a:solidFill>
              </a:rPr>
              <a:t>Kata kunci: </a:t>
            </a:r>
            <a:pPr indent="0" marL="0">
              <a:buNone/>
            </a:pPr>
            <a:r>
              <a:rPr lang="en-US" sz="1800" i="1" dirty="0">
                <a:solidFill>
                  <a:srgbClr val="1B2333"/>
                </a:solidFill>
              </a:rPr>
              <a:t>"dibagi sama banyak", "paling banyak paket/kelompok"</a:t>
            </a:r>
            <a:endParaRPr lang="en-US" sz="1800" dirty="0"/>
          </a:p>
        </p:txBody>
      </p:sp>
      <p:sp>
        <p:nvSpPr>
          <p:cNvPr id="7" name="kartu-348"/>
          <p:cNvSpPr/>
          <p:nvPr/>
        </p:nvSpPr>
        <p:spPr>
          <a:xfrm>
            <a:off x="6217920" y="1371600"/>
            <a:ext cx="5394960" cy="4526280"/>
          </a:xfrm>
          <a:prstGeom prst="roundRect">
            <a:avLst>
              <a:gd name="adj" fmla="val 2424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8" name="bulat-349"/>
          <p:cNvSpPr txBox="1"/>
          <p:nvPr/>
        </p:nvSpPr>
        <p:spPr>
          <a:xfrm>
            <a:off x="6492240" y="1600200"/>
            <a:ext cx="1097280" cy="1097280"/>
          </a:xfrm>
          <a:prstGeom prst="ellipse">
            <a:avLst/>
          </a:prstGeom>
          <a:solidFill>
            <a:srgbClr val="C8414F"/>
          </a:solidFill>
          <a:ln>
            <a:solidFill>
              <a:srgbClr val="C8414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KPK</a:t>
            </a:r>
            <a:endParaRPr lang="en-US" sz="2200" dirty="0"/>
          </a:p>
        </p:txBody>
      </p:sp>
      <p:sp>
        <p:nvSpPr>
          <p:cNvPr id="9" name="teks-350"/>
          <p:cNvSpPr txBox="1"/>
          <p:nvPr/>
        </p:nvSpPr>
        <p:spPr>
          <a:xfrm>
            <a:off x="7772400" y="1737360"/>
            <a:ext cx="3657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F2A44"/>
                </a:solidFill>
              </a:rPr>
              <a:t>Kelipatan Persekutuan Terkecil</a:t>
            </a:r>
            <a:endParaRPr lang="en-US" sz="1900" dirty="0"/>
          </a:p>
        </p:txBody>
      </p:sp>
      <p:sp>
        <p:nvSpPr>
          <p:cNvPr id="10" name="teks-351"/>
          <p:cNvSpPr txBox="1"/>
          <p:nvPr/>
        </p:nvSpPr>
        <p:spPr>
          <a:xfrm>
            <a:off x="6492240" y="2880360"/>
            <a:ext cx="4846320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B2333"/>
                </a:solidFill>
              </a:rPr>
              <a:t>Cara: </a:t>
            </a:r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</a:rPr>
              <a:t>semua faktor prima, pangkat terbesar</a:t>
            </a:r>
            <a:endParaRPr lang="en-US" sz="1800" dirty="0"/>
          </a:p>
          <a:p>
            <a:pPr indent="0" marL="0">
              <a:buNone/>
            </a:pPr>
            <a:r>
              <a:rPr lang="en-US" sz="2000" b="1" dirty="0">
                <a:solidFill>
                  <a:srgbClr val="1B2333"/>
                </a:solidFill>
              </a:rPr>
              <a:t>KPK(24, 36) = 2³ × 3² = 72</a:t>
            </a:r>
            <a:endParaRPr lang="en-US" sz="1800" dirty="0"/>
          </a:p>
          <a:p>
            <a:pPr indent="0" marL="0">
              <a:buNone/>
            </a:pPr>
            <a:r>
              <a:rPr lang="en-US" sz="800" dirty="0">
                <a:solidFill>
                  <a:srgbClr val="1B2333"/>
                </a:solidFill>
              </a:rPr>
              <a:t> </a:t>
            </a:r>
            <a:endParaRPr lang="en-US" sz="1800" dirty="0"/>
          </a:p>
          <a:p>
            <a:pPr indent="0" marL="0">
              <a:buNone/>
            </a:pPr>
            <a:r>
              <a:rPr lang="en-US" sz="1800" b="1" dirty="0">
                <a:solidFill>
                  <a:srgbClr val="C8414F"/>
                </a:solidFill>
              </a:rPr>
              <a:t>Kata kunci: </a:t>
            </a:r>
            <a:pPr indent="0" marL="0">
              <a:buNone/>
            </a:pPr>
            <a:r>
              <a:rPr lang="en-US" sz="1800" i="1" dirty="0">
                <a:solidFill>
                  <a:srgbClr val="1B2333"/>
                </a:solidFill>
              </a:rPr>
              <a:t>"bersamaan lagi", "serentak", "kapan bertemu lagi"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F2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Coba selesaikan</a:t>
            </a:r>
            <a:endParaRPr lang="en-US" sz="3400" dirty="0"/>
          </a:p>
        </p:txBody>
      </p:sp>
      <p:sp>
        <p:nvSpPr>
          <p:cNvPr id="3" name="kartu-352"/>
          <p:cNvSpPr/>
          <p:nvPr/>
        </p:nvSpPr>
        <p:spPr>
          <a:xfrm>
            <a:off x="548640" y="1371600"/>
            <a:ext cx="5394960" cy="2926080"/>
          </a:xfrm>
          <a:prstGeom prst="roundRect">
            <a:avLst>
              <a:gd name="adj" fmla="val 3750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4" name="teks-353"/>
          <p:cNvSpPr txBox="1"/>
          <p:nvPr/>
        </p:nvSpPr>
        <p:spPr>
          <a:xfrm>
            <a:off x="777240" y="1508760"/>
            <a:ext cx="4937760" cy="2697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E7C7B"/>
                </a:solidFill>
              </a:rPr>
              <a:t>Paket hadiah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</a:rPr>
              <a:t>Bu Guru punya 48 buku tulis, 36 pensil, dan 60 penghapus untuk dijadikan paket hadiah yang isinya sama tanpa sisa. Paling banyak berapa paket?</a:t>
            </a:r>
            <a:endParaRPr lang="en-US" sz="1800" dirty="0"/>
          </a:p>
        </p:txBody>
      </p:sp>
      <p:sp>
        <p:nvSpPr>
          <p:cNvPr id="5" name="kartu-354"/>
          <p:cNvSpPr/>
          <p:nvPr/>
        </p:nvSpPr>
        <p:spPr>
          <a:xfrm>
            <a:off x="548640" y="4480560"/>
            <a:ext cx="5394960" cy="1463040"/>
          </a:xfrm>
          <a:prstGeom prst="roundRect">
            <a:avLst>
              <a:gd name="adj" fmla="val 7500"/>
            </a:avLst>
          </a:prstGeom>
          <a:solidFill>
            <a:srgbClr val="D9EFEE"/>
          </a:solidFill>
          <a:ln w="12700">
            <a:solidFill>
              <a:srgbClr val="D9EFEE"/>
            </a:solidFill>
            <a:prstDash val="solid"/>
          </a:ln>
        </p:spPr>
      </p:sp>
      <p:sp>
        <p:nvSpPr>
          <p:cNvPr id="6" name="teks-355"/>
          <p:cNvSpPr txBox="1"/>
          <p:nvPr/>
        </p:nvSpPr>
        <p:spPr>
          <a:xfrm>
            <a:off x="777240" y="4553712"/>
            <a:ext cx="493776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E7C7B"/>
                </a:solidFill>
              </a:rPr>
              <a:t>Pembahasan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</a:rPr>
              <a:t>FPB(48, 36, 60) = 12 paket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</a:rPr>
              <a:t>Tiap paket: 4 buku, 3 pensil, 5 penghapus</a:t>
            </a:r>
            <a:endParaRPr lang="en-US" sz="1800" dirty="0"/>
          </a:p>
        </p:txBody>
      </p:sp>
      <p:sp>
        <p:nvSpPr>
          <p:cNvPr id="7" name="kartu-356"/>
          <p:cNvSpPr/>
          <p:nvPr/>
        </p:nvSpPr>
        <p:spPr>
          <a:xfrm>
            <a:off x="6217920" y="1371600"/>
            <a:ext cx="5394960" cy="2926080"/>
          </a:xfrm>
          <a:prstGeom prst="roundRect">
            <a:avLst>
              <a:gd name="adj" fmla="val 3750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8" name="teks-357"/>
          <p:cNvSpPr txBox="1"/>
          <p:nvPr/>
        </p:nvSpPr>
        <p:spPr>
          <a:xfrm>
            <a:off x="6446520" y="1508760"/>
            <a:ext cx="4937760" cy="2697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C8414F"/>
                </a:solidFill>
              </a:rPr>
              <a:t>Jadwal renang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</a:rPr>
              <a:t>Andi berenang setiap 4 hari, Beni setiap 6 hari, dan Cici setiap 8 hari. Mereka berenang bersama pada 1 November. Kapan mereka berenang bersama lagi?</a:t>
            </a:r>
            <a:endParaRPr lang="en-US" sz="1800" dirty="0"/>
          </a:p>
        </p:txBody>
      </p:sp>
      <p:sp>
        <p:nvSpPr>
          <p:cNvPr id="9" name="kartu-358"/>
          <p:cNvSpPr/>
          <p:nvPr/>
        </p:nvSpPr>
        <p:spPr>
          <a:xfrm>
            <a:off x="6217920" y="4480560"/>
            <a:ext cx="5394960" cy="1463040"/>
          </a:xfrm>
          <a:prstGeom prst="roundRect">
            <a:avLst>
              <a:gd name="adj" fmla="val 7500"/>
            </a:avLst>
          </a:prstGeom>
          <a:solidFill>
            <a:srgbClr val="D9EFEE"/>
          </a:solidFill>
          <a:ln w="12700">
            <a:solidFill>
              <a:srgbClr val="D9EFEE"/>
            </a:solidFill>
            <a:prstDash val="solid"/>
          </a:ln>
        </p:spPr>
      </p:sp>
      <p:sp>
        <p:nvSpPr>
          <p:cNvPr id="10" name="teks-359"/>
          <p:cNvSpPr txBox="1"/>
          <p:nvPr/>
        </p:nvSpPr>
        <p:spPr>
          <a:xfrm>
            <a:off x="6446520" y="4553712"/>
            <a:ext cx="493776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E7C7B"/>
                </a:solidFill>
              </a:rPr>
              <a:t>Pembahasan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</a:rPr>
              <a:t>KPK(4, 6, 8) = 24 hari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</a:rPr>
              <a:t>Bersama lagi pada 25 November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377440"/>
            <a:ext cx="10698480" cy="118872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Pertemuan 5 · Bilangan Bulat dan Uang Saku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657600"/>
            <a:ext cx="10698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</a:rPr>
              <a:t>Pemasukan, pengeluaran, saldo, dan tabungan</a:t>
            </a:r>
            <a:endParaRPr lang="en-US" sz="2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F2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Uang masuk positif, uang keluar negatif</a:t>
            </a:r>
            <a:endParaRPr lang="en-US" sz="3400" dirty="0"/>
          </a:p>
        </p:txBody>
      </p:sp>
      <p:sp>
        <p:nvSpPr>
          <p:cNvPr id="3" name="kartu-360"/>
          <p:cNvSpPr/>
          <p:nvPr/>
        </p:nvSpPr>
        <p:spPr>
          <a:xfrm>
            <a:off x="548640" y="1371600"/>
            <a:ext cx="3291840" cy="2377440"/>
          </a:xfrm>
          <a:prstGeom prst="roundRect">
            <a:avLst>
              <a:gd name="adj" fmla="val 4615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4" name="bulat-361"/>
          <p:cNvSpPr txBox="1"/>
          <p:nvPr/>
        </p:nvSpPr>
        <p:spPr>
          <a:xfrm>
            <a:off x="1691640" y="1554480"/>
            <a:ext cx="1005840" cy="1005840"/>
          </a:xfrm>
          <a:prstGeom prst="ellipse">
            <a:avLst/>
          </a:prstGeom>
          <a:solidFill>
            <a:srgbClr val="0E7C7B"/>
          </a:solidFill>
          <a:ln>
            <a:solidFill>
              <a:srgbClr val="0E7C7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</a:rPr>
              <a:t>+</a:t>
            </a:r>
            <a:endParaRPr lang="en-US" sz="3600" dirty="0"/>
          </a:p>
        </p:txBody>
      </p:sp>
      <p:sp>
        <p:nvSpPr>
          <p:cNvPr id="5" name="teks-362"/>
          <p:cNvSpPr txBox="1"/>
          <p:nvPr/>
        </p:nvSpPr>
        <p:spPr>
          <a:xfrm>
            <a:off x="685800" y="2651760"/>
            <a:ext cx="301752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B2333"/>
                </a:solidFill>
              </a:rPr>
              <a:t>Pemasukan</a:t>
            </a:r>
            <a:endParaRPr lang="en-US" sz="18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6B7A90"/>
                </a:solidFill>
              </a:rPr>
              <a:t>uang saku, hadiah, hasil jualan</a:t>
            </a:r>
            <a:endParaRPr lang="en-US" sz="1800" dirty="0"/>
          </a:p>
        </p:txBody>
      </p:sp>
      <p:sp>
        <p:nvSpPr>
          <p:cNvPr id="6" name="kartu-363"/>
          <p:cNvSpPr/>
          <p:nvPr/>
        </p:nvSpPr>
        <p:spPr>
          <a:xfrm>
            <a:off x="4114800" y="1371600"/>
            <a:ext cx="3291840" cy="2377440"/>
          </a:xfrm>
          <a:prstGeom prst="roundRect">
            <a:avLst>
              <a:gd name="adj" fmla="val 4615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7" name="bulat-364"/>
          <p:cNvSpPr txBox="1"/>
          <p:nvPr/>
        </p:nvSpPr>
        <p:spPr>
          <a:xfrm>
            <a:off x="5257800" y="1554480"/>
            <a:ext cx="1005840" cy="1005840"/>
          </a:xfrm>
          <a:prstGeom prst="ellipse">
            <a:avLst/>
          </a:prstGeom>
          <a:solidFill>
            <a:srgbClr val="C8414F"/>
          </a:solidFill>
          <a:ln>
            <a:solidFill>
              <a:srgbClr val="C8414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</a:rPr>
              <a:t>−</a:t>
            </a:r>
            <a:endParaRPr lang="en-US" sz="3600" dirty="0"/>
          </a:p>
        </p:txBody>
      </p:sp>
      <p:sp>
        <p:nvSpPr>
          <p:cNvPr id="8" name="teks-365"/>
          <p:cNvSpPr txBox="1"/>
          <p:nvPr/>
        </p:nvSpPr>
        <p:spPr>
          <a:xfrm>
            <a:off x="4251960" y="2651760"/>
            <a:ext cx="301752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B2333"/>
                </a:solidFill>
              </a:rPr>
              <a:t>Pengeluaran</a:t>
            </a:r>
            <a:endParaRPr lang="en-US" sz="18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6B7A90"/>
                </a:solidFill>
              </a:rPr>
              <a:t>jajan, membeli buku, ongkos angkot</a:t>
            </a:r>
            <a:endParaRPr lang="en-US" sz="1800" dirty="0"/>
          </a:p>
        </p:txBody>
      </p:sp>
      <p:sp>
        <p:nvSpPr>
          <p:cNvPr id="9" name="kartu-366"/>
          <p:cNvSpPr/>
          <p:nvPr/>
        </p:nvSpPr>
        <p:spPr>
          <a:xfrm>
            <a:off x="7680960" y="1371600"/>
            <a:ext cx="3931920" cy="2377440"/>
          </a:xfrm>
          <a:prstGeom prst="roundRect">
            <a:avLst>
              <a:gd name="adj" fmla="val 4615"/>
            </a:avLst>
          </a:prstGeom>
          <a:solidFill>
            <a:srgbClr val="D9EFEE"/>
          </a:solidFill>
          <a:ln w="12700">
            <a:solidFill>
              <a:srgbClr val="D9EFEE"/>
            </a:solidFill>
            <a:prstDash val="solid"/>
          </a:ln>
        </p:spPr>
      </p:sp>
      <p:sp>
        <p:nvSpPr>
          <p:cNvPr id="10" name="teks-367"/>
          <p:cNvSpPr txBox="1"/>
          <p:nvPr/>
        </p:nvSpPr>
        <p:spPr>
          <a:xfrm>
            <a:off x="7863840" y="1554480"/>
            <a:ext cx="35661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E7C7B"/>
                </a:solidFill>
              </a:rPr>
              <a:t>Saldo akhir</a:t>
            </a:r>
            <a:endParaRPr lang="en-US" sz="1800" dirty="0"/>
          </a:p>
          <a:p>
            <a:pPr indent="0" marL="0">
              <a:buNone/>
            </a:pPr>
            <a:r>
              <a:rPr lang="en-US" sz="1900" dirty="0">
                <a:solidFill>
                  <a:srgbClr val="1B2333"/>
                </a:solidFill>
              </a:rPr>
              <a:t>= saldo awal + semua perubahan</a:t>
            </a:r>
            <a:endParaRPr lang="en-US" sz="1800" dirty="0"/>
          </a:p>
        </p:txBody>
      </p:sp>
      <p:sp>
        <p:nvSpPr>
          <p:cNvPr id="11" name="garis-368"/>
          <p:cNvSpPr/>
          <p:nvPr/>
        </p:nvSpPr>
        <p:spPr>
          <a:xfrm>
            <a:off x="685800" y="5120640"/>
            <a:ext cx="10698480" cy="0"/>
          </a:xfrm>
          <a:prstGeom prst="line">
            <a:avLst/>
          </a:prstGeom>
          <a:noFill/>
          <a:ln w="31750">
            <a:solidFill>
              <a:srgbClr val="1F2A44"/>
            </a:solidFill>
            <a:prstDash val="solid"/>
            <a:headEnd type="triangle"/>
            <a:tailEnd type="triangle"/>
          </a:ln>
        </p:spPr>
      </p:sp>
      <p:sp>
        <p:nvSpPr>
          <p:cNvPr id="12" name="tik-369"/>
          <p:cNvSpPr/>
          <p:nvPr/>
        </p:nvSpPr>
        <p:spPr>
          <a:xfrm>
            <a:off x="914400" y="50292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13" name="angka-370"/>
          <p:cNvSpPr txBox="1"/>
          <p:nvPr/>
        </p:nvSpPr>
        <p:spPr>
          <a:xfrm>
            <a:off x="640080" y="52486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F2A44"/>
                </a:solidFill>
              </a:rPr>
              <a:t>0</a:t>
            </a:r>
            <a:endParaRPr lang="en-US" sz="1200" dirty="0"/>
          </a:p>
        </p:txBody>
      </p:sp>
      <p:sp>
        <p:nvSpPr>
          <p:cNvPr id="14" name="tik-371"/>
          <p:cNvSpPr/>
          <p:nvPr/>
        </p:nvSpPr>
        <p:spPr>
          <a:xfrm>
            <a:off x="1426464" y="50292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15" name="angka-372"/>
          <p:cNvSpPr txBox="1"/>
          <p:nvPr/>
        </p:nvSpPr>
        <p:spPr>
          <a:xfrm>
            <a:off x="1152144" y="52486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7C7B"/>
                </a:solidFill>
              </a:rPr>
              <a:t>1</a:t>
            </a:r>
            <a:endParaRPr lang="en-US" sz="1200" dirty="0"/>
          </a:p>
        </p:txBody>
      </p:sp>
      <p:sp>
        <p:nvSpPr>
          <p:cNvPr id="16" name="tik-373"/>
          <p:cNvSpPr/>
          <p:nvPr/>
        </p:nvSpPr>
        <p:spPr>
          <a:xfrm>
            <a:off x="1938528" y="50292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17" name="angka-374"/>
          <p:cNvSpPr txBox="1"/>
          <p:nvPr/>
        </p:nvSpPr>
        <p:spPr>
          <a:xfrm>
            <a:off x="1664208" y="52486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7C7B"/>
                </a:solidFill>
              </a:rPr>
              <a:t>2</a:t>
            </a:r>
            <a:endParaRPr lang="en-US" sz="1200" dirty="0"/>
          </a:p>
        </p:txBody>
      </p:sp>
      <p:sp>
        <p:nvSpPr>
          <p:cNvPr id="18" name="tik-375"/>
          <p:cNvSpPr/>
          <p:nvPr/>
        </p:nvSpPr>
        <p:spPr>
          <a:xfrm>
            <a:off x="2450592" y="50292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19" name="angka-376"/>
          <p:cNvSpPr txBox="1"/>
          <p:nvPr/>
        </p:nvSpPr>
        <p:spPr>
          <a:xfrm>
            <a:off x="2176272" y="52486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7C7B"/>
                </a:solidFill>
              </a:rPr>
              <a:t>3</a:t>
            </a:r>
            <a:endParaRPr lang="en-US" sz="1200" dirty="0"/>
          </a:p>
        </p:txBody>
      </p:sp>
      <p:sp>
        <p:nvSpPr>
          <p:cNvPr id="20" name="tik-377"/>
          <p:cNvSpPr/>
          <p:nvPr/>
        </p:nvSpPr>
        <p:spPr>
          <a:xfrm>
            <a:off x="2962656" y="50292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21" name="angka-378"/>
          <p:cNvSpPr txBox="1"/>
          <p:nvPr/>
        </p:nvSpPr>
        <p:spPr>
          <a:xfrm>
            <a:off x="2688336" y="52486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7C7B"/>
                </a:solidFill>
              </a:rPr>
              <a:t>4</a:t>
            </a:r>
            <a:endParaRPr lang="en-US" sz="1200" dirty="0"/>
          </a:p>
        </p:txBody>
      </p:sp>
      <p:sp>
        <p:nvSpPr>
          <p:cNvPr id="22" name="tik-379"/>
          <p:cNvSpPr/>
          <p:nvPr/>
        </p:nvSpPr>
        <p:spPr>
          <a:xfrm>
            <a:off x="3474720" y="50292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23" name="angka-380"/>
          <p:cNvSpPr txBox="1"/>
          <p:nvPr/>
        </p:nvSpPr>
        <p:spPr>
          <a:xfrm>
            <a:off x="3200400" y="52486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7C7B"/>
                </a:solidFill>
              </a:rPr>
              <a:t>5</a:t>
            </a:r>
            <a:endParaRPr lang="en-US" sz="1200" dirty="0"/>
          </a:p>
        </p:txBody>
      </p:sp>
      <p:sp>
        <p:nvSpPr>
          <p:cNvPr id="24" name="tik-381"/>
          <p:cNvSpPr/>
          <p:nvPr/>
        </p:nvSpPr>
        <p:spPr>
          <a:xfrm>
            <a:off x="3986784" y="50292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25" name="angka-382"/>
          <p:cNvSpPr txBox="1"/>
          <p:nvPr/>
        </p:nvSpPr>
        <p:spPr>
          <a:xfrm>
            <a:off x="3712464" y="52486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7C7B"/>
                </a:solidFill>
              </a:rPr>
              <a:t>6</a:t>
            </a:r>
            <a:endParaRPr lang="en-US" sz="1200" dirty="0"/>
          </a:p>
        </p:txBody>
      </p:sp>
      <p:sp>
        <p:nvSpPr>
          <p:cNvPr id="26" name="tik-383"/>
          <p:cNvSpPr/>
          <p:nvPr/>
        </p:nvSpPr>
        <p:spPr>
          <a:xfrm>
            <a:off x="4498848" y="50292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27" name="angka-384"/>
          <p:cNvSpPr txBox="1"/>
          <p:nvPr/>
        </p:nvSpPr>
        <p:spPr>
          <a:xfrm>
            <a:off x="4224528" y="52486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7C7B"/>
                </a:solidFill>
              </a:rPr>
              <a:t>7</a:t>
            </a:r>
            <a:endParaRPr lang="en-US" sz="1200" dirty="0"/>
          </a:p>
        </p:txBody>
      </p:sp>
      <p:sp>
        <p:nvSpPr>
          <p:cNvPr id="28" name="tik-385"/>
          <p:cNvSpPr/>
          <p:nvPr/>
        </p:nvSpPr>
        <p:spPr>
          <a:xfrm>
            <a:off x="5010912" y="50292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29" name="angka-386"/>
          <p:cNvSpPr txBox="1"/>
          <p:nvPr/>
        </p:nvSpPr>
        <p:spPr>
          <a:xfrm>
            <a:off x="4736592" y="52486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7C7B"/>
                </a:solidFill>
              </a:rPr>
              <a:t>8</a:t>
            </a:r>
            <a:endParaRPr lang="en-US" sz="1200" dirty="0"/>
          </a:p>
        </p:txBody>
      </p:sp>
      <p:sp>
        <p:nvSpPr>
          <p:cNvPr id="30" name="tik-387"/>
          <p:cNvSpPr/>
          <p:nvPr/>
        </p:nvSpPr>
        <p:spPr>
          <a:xfrm>
            <a:off x="5522976" y="50292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31" name="angka-388"/>
          <p:cNvSpPr txBox="1"/>
          <p:nvPr/>
        </p:nvSpPr>
        <p:spPr>
          <a:xfrm>
            <a:off x="5248656" y="52486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7C7B"/>
                </a:solidFill>
              </a:rPr>
              <a:t>9</a:t>
            </a:r>
            <a:endParaRPr lang="en-US" sz="1200" dirty="0"/>
          </a:p>
        </p:txBody>
      </p:sp>
      <p:sp>
        <p:nvSpPr>
          <p:cNvPr id="32" name="tik-389"/>
          <p:cNvSpPr/>
          <p:nvPr/>
        </p:nvSpPr>
        <p:spPr>
          <a:xfrm>
            <a:off x="6035040" y="50292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33" name="angka-390"/>
          <p:cNvSpPr txBox="1"/>
          <p:nvPr/>
        </p:nvSpPr>
        <p:spPr>
          <a:xfrm>
            <a:off x="5760720" y="52486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7C7B"/>
                </a:solidFill>
              </a:rPr>
              <a:t>10</a:t>
            </a:r>
            <a:endParaRPr lang="en-US" sz="1200" dirty="0"/>
          </a:p>
        </p:txBody>
      </p:sp>
      <p:sp>
        <p:nvSpPr>
          <p:cNvPr id="34" name="tik-391"/>
          <p:cNvSpPr/>
          <p:nvPr/>
        </p:nvSpPr>
        <p:spPr>
          <a:xfrm>
            <a:off x="6547104" y="50292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35" name="angka-392"/>
          <p:cNvSpPr txBox="1"/>
          <p:nvPr/>
        </p:nvSpPr>
        <p:spPr>
          <a:xfrm>
            <a:off x="6272784" y="52486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7C7B"/>
                </a:solidFill>
              </a:rPr>
              <a:t>11</a:t>
            </a:r>
            <a:endParaRPr lang="en-US" sz="1200" dirty="0"/>
          </a:p>
        </p:txBody>
      </p:sp>
      <p:sp>
        <p:nvSpPr>
          <p:cNvPr id="36" name="tik-393"/>
          <p:cNvSpPr/>
          <p:nvPr/>
        </p:nvSpPr>
        <p:spPr>
          <a:xfrm>
            <a:off x="7059168" y="50292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37" name="angka-394"/>
          <p:cNvSpPr txBox="1"/>
          <p:nvPr/>
        </p:nvSpPr>
        <p:spPr>
          <a:xfrm>
            <a:off x="6784848" y="52486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7C7B"/>
                </a:solidFill>
              </a:rPr>
              <a:t>12</a:t>
            </a:r>
            <a:endParaRPr lang="en-US" sz="1200" dirty="0"/>
          </a:p>
        </p:txBody>
      </p:sp>
      <p:sp>
        <p:nvSpPr>
          <p:cNvPr id="38" name="tik-395"/>
          <p:cNvSpPr/>
          <p:nvPr/>
        </p:nvSpPr>
        <p:spPr>
          <a:xfrm>
            <a:off x="7571232" y="50292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39" name="angka-396"/>
          <p:cNvSpPr txBox="1"/>
          <p:nvPr/>
        </p:nvSpPr>
        <p:spPr>
          <a:xfrm>
            <a:off x="7296912" y="52486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7C7B"/>
                </a:solidFill>
              </a:rPr>
              <a:t>13</a:t>
            </a:r>
            <a:endParaRPr lang="en-US" sz="1200" dirty="0"/>
          </a:p>
        </p:txBody>
      </p:sp>
      <p:sp>
        <p:nvSpPr>
          <p:cNvPr id="40" name="tik-397"/>
          <p:cNvSpPr/>
          <p:nvPr/>
        </p:nvSpPr>
        <p:spPr>
          <a:xfrm>
            <a:off x="8083296" y="50292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41" name="angka-398"/>
          <p:cNvSpPr txBox="1"/>
          <p:nvPr/>
        </p:nvSpPr>
        <p:spPr>
          <a:xfrm>
            <a:off x="7808976" y="52486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7C7B"/>
                </a:solidFill>
              </a:rPr>
              <a:t>14</a:t>
            </a:r>
            <a:endParaRPr lang="en-US" sz="1200" dirty="0"/>
          </a:p>
        </p:txBody>
      </p:sp>
      <p:sp>
        <p:nvSpPr>
          <p:cNvPr id="42" name="tik-399"/>
          <p:cNvSpPr/>
          <p:nvPr/>
        </p:nvSpPr>
        <p:spPr>
          <a:xfrm>
            <a:off x="8595360" y="50292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43" name="angka-400"/>
          <p:cNvSpPr txBox="1"/>
          <p:nvPr/>
        </p:nvSpPr>
        <p:spPr>
          <a:xfrm>
            <a:off x="8321040" y="52486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7C7B"/>
                </a:solidFill>
              </a:rPr>
              <a:t>15</a:t>
            </a:r>
            <a:endParaRPr lang="en-US" sz="1200" dirty="0"/>
          </a:p>
        </p:txBody>
      </p:sp>
      <p:sp>
        <p:nvSpPr>
          <p:cNvPr id="44" name="tik-401"/>
          <p:cNvSpPr/>
          <p:nvPr/>
        </p:nvSpPr>
        <p:spPr>
          <a:xfrm>
            <a:off x="9107424" y="50292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45" name="angka-402"/>
          <p:cNvSpPr txBox="1"/>
          <p:nvPr/>
        </p:nvSpPr>
        <p:spPr>
          <a:xfrm>
            <a:off x="8833104" y="52486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7C7B"/>
                </a:solidFill>
              </a:rPr>
              <a:t>16</a:t>
            </a:r>
            <a:endParaRPr lang="en-US" sz="1200" dirty="0"/>
          </a:p>
        </p:txBody>
      </p:sp>
      <p:sp>
        <p:nvSpPr>
          <p:cNvPr id="46" name="tik-403"/>
          <p:cNvSpPr/>
          <p:nvPr/>
        </p:nvSpPr>
        <p:spPr>
          <a:xfrm>
            <a:off x="9619488" y="50292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47" name="angka-404"/>
          <p:cNvSpPr txBox="1"/>
          <p:nvPr/>
        </p:nvSpPr>
        <p:spPr>
          <a:xfrm>
            <a:off x="9345168" y="52486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7C7B"/>
                </a:solidFill>
              </a:rPr>
              <a:t>17</a:t>
            </a:r>
            <a:endParaRPr lang="en-US" sz="1200" dirty="0"/>
          </a:p>
        </p:txBody>
      </p:sp>
      <p:sp>
        <p:nvSpPr>
          <p:cNvPr id="48" name="tik-405"/>
          <p:cNvSpPr/>
          <p:nvPr/>
        </p:nvSpPr>
        <p:spPr>
          <a:xfrm>
            <a:off x="10131552" y="50292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49" name="angka-406"/>
          <p:cNvSpPr txBox="1"/>
          <p:nvPr/>
        </p:nvSpPr>
        <p:spPr>
          <a:xfrm>
            <a:off x="9857232" y="52486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7C7B"/>
                </a:solidFill>
              </a:rPr>
              <a:t>18</a:t>
            </a:r>
            <a:endParaRPr lang="en-US" sz="1200" dirty="0"/>
          </a:p>
        </p:txBody>
      </p:sp>
      <p:sp>
        <p:nvSpPr>
          <p:cNvPr id="50" name="tik-407"/>
          <p:cNvSpPr/>
          <p:nvPr/>
        </p:nvSpPr>
        <p:spPr>
          <a:xfrm>
            <a:off x="10643616" y="50292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51" name="angka-408"/>
          <p:cNvSpPr txBox="1"/>
          <p:nvPr/>
        </p:nvSpPr>
        <p:spPr>
          <a:xfrm>
            <a:off x="10369296" y="52486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7C7B"/>
                </a:solidFill>
              </a:rPr>
              <a:t>19</a:t>
            </a:r>
            <a:endParaRPr lang="en-US" sz="1200" dirty="0"/>
          </a:p>
        </p:txBody>
      </p:sp>
      <p:sp>
        <p:nvSpPr>
          <p:cNvPr id="52" name="tik-409"/>
          <p:cNvSpPr/>
          <p:nvPr/>
        </p:nvSpPr>
        <p:spPr>
          <a:xfrm>
            <a:off x="11155680" y="5029200"/>
            <a:ext cx="0" cy="182880"/>
          </a:xfrm>
          <a:prstGeom prst="line">
            <a:avLst/>
          </a:prstGeom>
          <a:noFill/>
          <a:ln w="19050">
            <a:solidFill>
              <a:srgbClr val="1F2A44"/>
            </a:solidFill>
            <a:prstDash val="solid"/>
          </a:ln>
        </p:spPr>
      </p:sp>
      <p:sp>
        <p:nvSpPr>
          <p:cNvPr id="53" name="angka-410"/>
          <p:cNvSpPr txBox="1"/>
          <p:nvPr/>
        </p:nvSpPr>
        <p:spPr>
          <a:xfrm>
            <a:off x="10881360" y="5248656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E7C7B"/>
                </a:solidFill>
              </a:rPr>
              <a:t>20</a:t>
            </a:r>
            <a:endParaRPr lang="en-US" sz="1200" dirty="0"/>
          </a:p>
        </p:txBody>
      </p:sp>
      <p:sp>
        <p:nvSpPr>
          <p:cNvPr id="54" name="titik-411"/>
          <p:cNvSpPr/>
          <p:nvPr/>
        </p:nvSpPr>
        <p:spPr>
          <a:xfrm>
            <a:off x="813816" y="5020056"/>
            <a:ext cx="201168" cy="201168"/>
          </a:xfrm>
          <a:prstGeom prst="ellipse">
            <a:avLst/>
          </a:prstGeom>
          <a:solidFill>
            <a:srgbClr val="1F2A44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5" name="titik-412"/>
          <p:cNvSpPr/>
          <p:nvPr/>
        </p:nvSpPr>
        <p:spPr>
          <a:xfrm>
            <a:off x="11055096" y="5020056"/>
            <a:ext cx="201168" cy="201168"/>
          </a:xfrm>
          <a:prstGeom prst="ellipse">
            <a:avLst/>
          </a:prstGeom>
          <a:solidFill>
            <a:srgbClr val="0E7C7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6" name="titik-413"/>
          <p:cNvSpPr/>
          <p:nvPr/>
        </p:nvSpPr>
        <p:spPr>
          <a:xfrm>
            <a:off x="5934456" y="5020056"/>
            <a:ext cx="201168" cy="201168"/>
          </a:xfrm>
          <a:prstGeom prst="ellipse">
            <a:avLst/>
          </a:prstGeom>
          <a:solidFill>
            <a:srgbClr val="C8414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7" name="titik-414"/>
          <p:cNvSpPr/>
          <p:nvPr/>
        </p:nvSpPr>
        <p:spPr>
          <a:xfrm>
            <a:off x="3374136" y="5020056"/>
            <a:ext cx="201168" cy="201168"/>
          </a:xfrm>
          <a:prstGeom prst="ellipse">
            <a:avLst/>
          </a:prstGeom>
          <a:solidFill>
            <a:srgbClr val="1F2A44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8" name="lompat-415"/>
          <p:cNvSpPr/>
          <p:nvPr/>
        </p:nvSpPr>
        <p:spPr>
          <a:xfrm>
            <a:off x="914400" y="4206240"/>
            <a:ext cx="10241280" cy="1828800"/>
          </a:xfrm>
          <a:prstGeom prst="arc">
            <a:avLst>
              <a:gd name="adj1" fmla="val 10800000"/>
              <a:gd name="adj2" fmla="val 21600000"/>
            </a:avLst>
          </a:prstGeom>
          <a:noFill/>
          <a:ln w="31750">
            <a:solidFill>
              <a:srgbClr val="0E7C7B"/>
            </a:solidFill>
            <a:prstDash val="solid"/>
            <a:tailEnd type="triangle"/>
          </a:ln>
        </p:spPr>
      </p:sp>
      <p:sp>
        <p:nvSpPr>
          <p:cNvPr id="59" name="lbl-416"/>
          <p:cNvSpPr txBox="1"/>
          <p:nvPr/>
        </p:nvSpPr>
        <p:spPr>
          <a:xfrm>
            <a:off x="914400" y="374904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7C7B"/>
                </a:solidFill>
              </a:rPr>
              <a:t>uang saku +20</a:t>
            </a:r>
            <a:endParaRPr lang="en-US" sz="1400" dirty="0"/>
          </a:p>
        </p:txBody>
      </p:sp>
      <p:sp>
        <p:nvSpPr>
          <p:cNvPr id="60" name="lompat-417"/>
          <p:cNvSpPr/>
          <p:nvPr/>
        </p:nvSpPr>
        <p:spPr>
          <a:xfrm>
            <a:off x="6035040" y="4709160"/>
            <a:ext cx="5120640" cy="822960"/>
          </a:xfrm>
          <a:prstGeom prst="arc">
            <a:avLst>
              <a:gd name="adj1" fmla="val 10800000"/>
              <a:gd name="adj2" fmla="val 21600000"/>
            </a:avLst>
          </a:prstGeom>
          <a:noFill/>
          <a:ln w="31750">
            <a:solidFill>
              <a:srgbClr val="C8414F"/>
            </a:solidFill>
            <a:prstDash val="solid"/>
            <a:headEnd type="triangle"/>
          </a:ln>
        </p:spPr>
      </p:sp>
      <p:sp>
        <p:nvSpPr>
          <p:cNvPr id="61" name="lbl-418"/>
          <p:cNvSpPr txBox="1"/>
          <p:nvPr/>
        </p:nvSpPr>
        <p:spPr>
          <a:xfrm>
            <a:off x="6035040" y="425196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8414F"/>
                </a:solidFill>
              </a:rPr>
              <a:t>jajan −10</a:t>
            </a:r>
            <a:endParaRPr lang="en-US" sz="1400" dirty="0"/>
          </a:p>
        </p:txBody>
      </p:sp>
      <p:sp>
        <p:nvSpPr>
          <p:cNvPr id="62" name="lompat-419"/>
          <p:cNvSpPr/>
          <p:nvPr/>
        </p:nvSpPr>
        <p:spPr>
          <a:xfrm>
            <a:off x="3474720" y="4709160"/>
            <a:ext cx="2560320" cy="822960"/>
          </a:xfrm>
          <a:prstGeom prst="arc">
            <a:avLst>
              <a:gd name="adj1" fmla="val 10800000"/>
              <a:gd name="adj2" fmla="val 21600000"/>
            </a:avLst>
          </a:prstGeom>
          <a:noFill/>
          <a:ln w="31750">
            <a:solidFill>
              <a:srgbClr val="C8414F"/>
            </a:solidFill>
            <a:prstDash val="solid"/>
            <a:headEnd type="triangle"/>
          </a:ln>
        </p:spPr>
      </p:sp>
      <p:sp>
        <p:nvSpPr>
          <p:cNvPr id="63" name="lbl-420"/>
          <p:cNvSpPr txBox="1"/>
          <p:nvPr/>
        </p:nvSpPr>
        <p:spPr>
          <a:xfrm>
            <a:off x="3474720" y="425196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8414F"/>
                </a:solidFill>
              </a:rPr>
              <a:t>tabung −5</a:t>
            </a:r>
            <a:endParaRPr lang="en-US" sz="1400" dirty="0"/>
          </a:p>
        </p:txBody>
      </p:sp>
      <p:sp>
        <p:nvSpPr>
          <p:cNvPr id="64" name="teks-421"/>
          <p:cNvSpPr txBox="1"/>
          <p:nvPr/>
        </p:nvSpPr>
        <p:spPr>
          <a:xfrm>
            <a:off x="914400" y="562356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B2333"/>
                </a:solidFill>
              </a:rPr>
              <a:t>Hari Senin Faizal (dalam ribuan rupiah): 0 + 20 − 10 − 5 = 5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F2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Buku kas Faizal</a:t>
            </a:r>
            <a:endParaRPr lang="en-US" sz="3400" dirty="0"/>
          </a:p>
        </p:txBody>
      </p:sp>
      <p:sp>
        <p:nvSpPr>
          <p:cNvPr id="3" name="teks-422"/>
          <p:cNvSpPr txBox="1"/>
          <p:nvPr/>
        </p:nvSpPr>
        <p:spPr>
          <a:xfrm>
            <a:off x="548640" y="123444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B2333"/>
                </a:solidFill>
              </a:rPr>
              <a:t>Uang saku Rp20.000 (Senin–Sabtu), jajan Rp10.000, menabung Rp5.000 di koperasi. Kamis membeli buku Rp12.000. Minggu jajan Rp3.000.</a:t>
            </a:r>
            <a:endParaRPr lang="en-US" sz="1700" dirty="0"/>
          </a:p>
        </p:txBody>
      </p:sp>
      <p:graphicFrame>
        <p:nvGraphicFramePr>
          <p:cNvPr id="25" name="tabel-4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103120"/>
          <a:ext cx="768096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1463040"/>
                <a:gridCol w="1554480"/>
                <a:gridCol w="1463040"/>
                <a:gridCol w="1463040"/>
              </a:tblGrid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</a:rPr>
                        <a:t>Hari</a:t>
                      </a:r>
                      <a:endParaRPr lang="en-US" sz="17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A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</a:rPr>
                        <a:t>Pemasukan</a:t>
                      </a:r>
                      <a:endParaRPr lang="en-US" sz="17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A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</a:rPr>
                        <a:t>Pengeluaran</a:t>
                      </a:r>
                      <a:endParaRPr lang="en-US" sz="17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A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</a:rPr>
                        <a:t>Perubahan</a:t>
                      </a:r>
                      <a:endParaRPr lang="en-US" sz="17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A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</a:rPr>
                        <a:t>Saldo dompet</a:t>
                      </a:r>
                      <a:endParaRPr lang="en-US" sz="17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A44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dirty="0">
                          <a:solidFill>
                            <a:srgbClr val="1B2333"/>
                          </a:solidFill>
                        </a:rPr>
                        <a:t>Senin</a:t>
                      </a:r>
                      <a:endParaRPr lang="en-US" sz="17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b="1" dirty="0">
                          <a:solidFill>
                            <a:srgbClr val="0E7C7B"/>
                          </a:solidFill>
                        </a:rPr>
                        <a:t>+20.000</a:t>
                      </a:r>
                      <a:endParaRPr lang="en-US" sz="17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b="1" dirty="0">
                          <a:solidFill>
                            <a:srgbClr val="C8414F"/>
                          </a:solidFill>
                        </a:rPr>
                        <a:t>−15.000</a:t>
                      </a:r>
                      <a:endParaRPr lang="en-US" sz="17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b="1" dirty="0">
                          <a:solidFill>
                            <a:srgbClr val="0E7C7B"/>
                          </a:solidFill>
                        </a:rPr>
                        <a:t>+5.000</a:t>
                      </a:r>
                      <a:endParaRPr lang="en-US" sz="17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dirty="0">
                          <a:solidFill>
                            <a:srgbClr val="1B2333"/>
                          </a:solidFill>
                        </a:rPr>
                        <a:t>5.000</a:t>
                      </a:r>
                      <a:endParaRPr lang="en-US" sz="17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dirty="0">
                          <a:solidFill>
                            <a:srgbClr val="1B2333"/>
                          </a:solidFill>
                        </a:rPr>
                        <a:t>Selasa</a:t>
                      </a:r>
                      <a:endParaRPr lang="en-US" sz="17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b="1" dirty="0">
                          <a:solidFill>
                            <a:srgbClr val="0E7C7B"/>
                          </a:solidFill>
                        </a:rPr>
                        <a:t>+20.000</a:t>
                      </a:r>
                      <a:endParaRPr lang="en-US" sz="17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b="1" dirty="0">
                          <a:solidFill>
                            <a:srgbClr val="C8414F"/>
                          </a:solidFill>
                        </a:rPr>
                        <a:t>−15.000</a:t>
                      </a:r>
                      <a:endParaRPr lang="en-US" sz="17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b="1" dirty="0">
                          <a:solidFill>
                            <a:srgbClr val="0E7C7B"/>
                          </a:solidFill>
                        </a:rPr>
                        <a:t>+5.000</a:t>
                      </a:r>
                      <a:endParaRPr lang="en-US" sz="17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dirty="0">
                          <a:solidFill>
                            <a:srgbClr val="1B2333"/>
                          </a:solidFill>
                        </a:rPr>
                        <a:t>10.000</a:t>
                      </a:r>
                      <a:endParaRPr lang="en-US" sz="17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dirty="0">
                          <a:solidFill>
                            <a:srgbClr val="1B2333"/>
                          </a:solidFill>
                        </a:rPr>
                        <a:t>Rabu</a:t>
                      </a:r>
                      <a:endParaRPr lang="en-US" sz="17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b="1" dirty="0">
                          <a:solidFill>
                            <a:srgbClr val="0E7C7B"/>
                          </a:solidFill>
                        </a:rPr>
                        <a:t>+20.000</a:t>
                      </a:r>
                      <a:endParaRPr lang="en-US" sz="17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b="1" dirty="0">
                          <a:solidFill>
                            <a:srgbClr val="C8414F"/>
                          </a:solidFill>
                        </a:rPr>
                        <a:t>−15.000</a:t>
                      </a:r>
                      <a:endParaRPr lang="en-US" sz="17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b="1" dirty="0">
                          <a:solidFill>
                            <a:srgbClr val="0E7C7B"/>
                          </a:solidFill>
                        </a:rPr>
                        <a:t>+5.000</a:t>
                      </a:r>
                      <a:endParaRPr lang="en-US" sz="17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dirty="0">
                          <a:solidFill>
                            <a:srgbClr val="1B2333"/>
                          </a:solidFill>
                        </a:rPr>
                        <a:t>15.000</a:t>
                      </a:r>
                      <a:endParaRPr lang="en-US" sz="17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dirty="0">
                          <a:solidFill>
                            <a:srgbClr val="1B2333"/>
                          </a:solidFill>
                        </a:rPr>
                        <a:t>Kamis</a:t>
                      </a:r>
                      <a:endParaRPr lang="en-US" sz="17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b="1" dirty="0">
                          <a:solidFill>
                            <a:srgbClr val="0E7C7B"/>
                          </a:solidFill>
                        </a:rPr>
                        <a:t>+20.000</a:t>
                      </a:r>
                      <a:endParaRPr lang="en-US" sz="17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b="1" dirty="0">
                          <a:solidFill>
                            <a:srgbClr val="C8414F"/>
                          </a:solidFill>
                        </a:rPr>
                        <a:t>−27.000</a:t>
                      </a:r>
                      <a:endParaRPr lang="en-US" sz="17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b="1" dirty="0">
                          <a:solidFill>
                            <a:srgbClr val="C8414F"/>
                          </a:solidFill>
                        </a:rPr>
                        <a:t>−7.000</a:t>
                      </a:r>
                      <a:endParaRPr lang="en-US" sz="17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dirty="0">
                          <a:solidFill>
                            <a:srgbClr val="1B2333"/>
                          </a:solidFill>
                        </a:rPr>
                        <a:t>?</a:t>
                      </a:r>
                      <a:endParaRPr lang="en-US" sz="17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dirty="0">
                          <a:solidFill>
                            <a:srgbClr val="1B2333"/>
                          </a:solidFill>
                        </a:rPr>
                        <a:t>Jumat–Minggu</a:t>
                      </a:r>
                      <a:endParaRPr lang="en-US" sz="17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dirty="0">
                          <a:solidFill>
                            <a:srgbClr val="1B2333"/>
                          </a:solidFill>
                        </a:rPr>
                        <a:t>…</a:t>
                      </a:r>
                      <a:endParaRPr lang="en-US" sz="17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dirty="0">
                          <a:solidFill>
                            <a:srgbClr val="1B2333"/>
                          </a:solidFill>
                        </a:rPr>
                        <a:t>…</a:t>
                      </a:r>
                      <a:endParaRPr lang="en-US" sz="17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dirty="0">
                          <a:solidFill>
                            <a:srgbClr val="1B2333"/>
                          </a:solidFill>
                        </a:rPr>
                        <a:t>…</a:t>
                      </a:r>
                      <a:endParaRPr lang="en-US" sz="17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700" dirty="0">
                          <a:solidFill>
                            <a:srgbClr val="1B2333"/>
                          </a:solidFill>
                        </a:rPr>
                        <a:t>?</a:t>
                      </a:r>
                      <a:endParaRPr lang="en-US" sz="17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kartu-424"/>
          <p:cNvSpPr/>
          <p:nvPr/>
        </p:nvSpPr>
        <p:spPr>
          <a:xfrm>
            <a:off x="8595360" y="2103120"/>
            <a:ext cx="3017520" cy="3383280"/>
          </a:xfrm>
          <a:prstGeom prst="roundRect">
            <a:avLst>
              <a:gd name="adj" fmla="val 3636"/>
            </a:avLst>
          </a:prstGeom>
          <a:solidFill>
            <a:srgbClr val="D9EFEE"/>
          </a:solidFill>
          <a:ln w="12700">
            <a:solidFill>
              <a:srgbClr val="D9EFEE"/>
            </a:solidFill>
            <a:prstDash val="solid"/>
          </a:ln>
        </p:spPr>
      </p:sp>
      <p:sp>
        <p:nvSpPr>
          <p:cNvPr id="6" name="teks-425"/>
          <p:cNvSpPr txBox="1"/>
          <p:nvPr/>
        </p:nvSpPr>
        <p:spPr>
          <a:xfrm>
            <a:off x="8778240" y="2240280"/>
            <a:ext cx="2743200" cy="3154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900" b="1" dirty="0">
                <a:solidFill>
                  <a:srgbClr val="0E7C7B"/>
                </a:solidFill>
              </a:rPr>
              <a:t>Lanjutkan di LKPD 5</a:t>
            </a:r>
            <a:endParaRPr lang="en-US" sz="16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1B2333"/>
                </a:solidFill>
              </a:rPr>
              <a:t>Saldo Kamis?</a:t>
            </a:r>
            <a:endParaRPr lang="en-US" sz="16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1B2333"/>
                </a:solidFill>
              </a:rPr>
              <a:t>Saldo Minggu?</a:t>
            </a:r>
            <a:endParaRPr lang="en-US" sz="16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1B2333"/>
                </a:solidFill>
              </a:rPr>
              <a:t>Total tabungan seminggu?</a:t>
            </a:r>
            <a:endParaRPr lang="en-US" sz="16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1B2333"/>
                </a:solidFill>
              </a:rPr>
              <a:t>Berapa minggu untuk sepatu Rp150.000?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F2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Cek dengan estimasi</a:t>
            </a:r>
            <a:endParaRPr lang="en-US" sz="3400" dirty="0"/>
          </a:p>
        </p:txBody>
      </p:sp>
      <p:sp>
        <p:nvSpPr>
          <p:cNvPr id="3" name="teks-426"/>
          <p:cNvSpPr txBox="1"/>
          <p:nvPr/>
        </p:nvSpPr>
        <p:spPr>
          <a:xfrm>
            <a:off x="548640" y="1371600"/>
            <a:ext cx="1106424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E7C7B"/>
                </a:solidFill>
              </a:rPr>
              <a:t>Kas koperasi kelas</a:t>
            </a:r>
            <a:endParaRPr lang="en-US" sz="1800" dirty="0"/>
          </a:p>
          <a:p>
            <a:pPr indent="0" marL="0">
              <a:buNone/>
            </a:pPr>
            <a:r>
              <a:rPr lang="en-US" sz="2000" dirty="0">
                <a:solidFill>
                  <a:srgbClr val="1B2333"/>
                </a:solidFill>
              </a:rPr>
              <a:t>75.000 + 48.000 − 60.000 + 35.000 − 15.000 − 40.000</a:t>
            </a:r>
            <a:endParaRPr lang="en-US" sz="1800" dirty="0"/>
          </a:p>
          <a:p>
            <a:pPr indent="0" marL="0">
              <a:buNone/>
            </a:pPr>
            <a:r>
              <a:rPr lang="en-US" sz="2600" b="1" dirty="0">
                <a:solidFill>
                  <a:srgbClr val="1B2333"/>
                </a:solidFill>
              </a:rPr>
              <a:t>= 43.000</a:t>
            </a:r>
            <a:endParaRPr lang="en-US" sz="1800" dirty="0"/>
          </a:p>
        </p:txBody>
      </p:sp>
      <p:sp>
        <p:nvSpPr>
          <p:cNvPr id="4" name="kartu-427"/>
          <p:cNvSpPr/>
          <p:nvPr/>
        </p:nvSpPr>
        <p:spPr>
          <a:xfrm>
            <a:off x="548640" y="3200400"/>
            <a:ext cx="11064240" cy="1920240"/>
          </a:xfrm>
          <a:prstGeom prst="roundRect">
            <a:avLst>
              <a:gd name="adj" fmla="val 5714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5" name="teks-428"/>
          <p:cNvSpPr txBox="1"/>
          <p:nvPr/>
        </p:nvSpPr>
        <p:spPr>
          <a:xfrm>
            <a:off x="777240" y="3337560"/>
            <a:ext cx="10607040" cy="1691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6B7A90"/>
                </a:solidFill>
              </a:rPr>
              <a:t>Bulatkan ke puluhan ribu terdekat</a:t>
            </a:r>
            <a:endParaRPr lang="en-US" sz="1800" dirty="0"/>
          </a:p>
          <a:p>
            <a:pPr indent="0" marL="0">
              <a:buNone/>
            </a:pPr>
            <a:r>
              <a:rPr lang="en-US" sz="2000" dirty="0">
                <a:solidFill>
                  <a:srgbClr val="1B2333"/>
                </a:solidFill>
              </a:rPr>
              <a:t>80.000 + 50.000 − 60.000 + 40.000 − 20.000 − 40.000 = 50.000</a:t>
            </a:r>
            <a:endParaRPr lang="en-US" sz="1800" dirty="0"/>
          </a:p>
          <a:p>
            <a:pPr indent="0" marL="0">
              <a:buNone/>
            </a:pPr>
            <a:r>
              <a:rPr lang="en-US" sz="2000" b="1" dirty="0">
                <a:solidFill>
                  <a:srgbClr val="0E7C7B"/>
                </a:solidFill>
              </a:rPr>
              <a:t>43.000 dekat dengan 50.000, jadi jawabannya masuk akal.</a:t>
            </a:r>
            <a:endParaRPr lang="en-US" sz="1800" dirty="0"/>
          </a:p>
        </p:txBody>
      </p:sp>
      <p:sp>
        <p:nvSpPr>
          <p:cNvPr id="6" name="teks-429"/>
          <p:cNvSpPr txBox="1"/>
          <p:nvPr/>
        </p:nvSpPr>
        <p:spPr>
          <a:xfrm>
            <a:off x="548640" y="5349240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1B2333"/>
                </a:solidFill>
              </a:rPr>
              <a:t>Kalau hasil hitunganmu jauh dari estimasi, periksa lagi tanda + dan −.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F2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Kebutuhan atau keinginan?</a:t>
            </a:r>
            <a:endParaRPr lang="en-US" sz="3400" dirty="0"/>
          </a:p>
        </p:txBody>
      </p:sp>
      <p:sp>
        <p:nvSpPr>
          <p:cNvPr id="3" name="kartu-430"/>
          <p:cNvSpPr/>
          <p:nvPr/>
        </p:nvSpPr>
        <p:spPr>
          <a:xfrm>
            <a:off x="548640" y="1463040"/>
            <a:ext cx="2084832" cy="1005840"/>
          </a:xfrm>
          <a:prstGeom prst="roundRect">
            <a:avLst>
              <a:gd name="adj" fmla="val 10909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4" name="teks-431"/>
          <p:cNvSpPr txBox="1"/>
          <p:nvPr/>
        </p:nvSpPr>
        <p:spPr>
          <a:xfrm>
            <a:off x="548640" y="1463040"/>
            <a:ext cx="2084832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B2333"/>
                </a:solidFill>
              </a:rPr>
              <a:t>buku tulis</a:t>
            </a:r>
            <a:endParaRPr lang="en-US" sz="1700" dirty="0"/>
          </a:p>
        </p:txBody>
      </p:sp>
      <p:sp>
        <p:nvSpPr>
          <p:cNvPr id="5" name="kartu-432"/>
          <p:cNvSpPr/>
          <p:nvPr/>
        </p:nvSpPr>
        <p:spPr>
          <a:xfrm>
            <a:off x="2816352" y="1463040"/>
            <a:ext cx="2084832" cy="1005840"/>
          </a:xfrm>
          <a:prstGeom prst="roundRect">
            <a:avLst>
              <a:gd name="adj" fmla="val 10909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6" name="teks-433"/>
          <p:cNvSpPr txBox="1"/>
          <p:nvPr/>
        </p:nvSpPr>
        <p:spPr>
          <a:xfrm>
            <a:off x="2816352" y="1463040"/>
            <a:ext cx="2084832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B2333"/>
                </a:solidFill>
              </a:rPr>
              <a:t>es krim setiap hari</a:t>
            </a:r>
            <a:endParaRPr lang="en-US" sz="1700" dirty="0"/>
          </a:p>
        </p:txBody>
      </p:sp>
      <p:sp>
        <p:nvSpPr>
          <p:cNvPr id="7" name="kartu-434"/>
          <p:cNvSpPr/>
          <p:nvPr/>
        </p:nvSpPr>
        <p:spPr>
          <a:xfrm>
            <a:off x="5084064" y="1463040"/>
            <a:ext cx="2084832" cy="1005840"/>
          </a:xfrm>
          <a:prstGeom prst="roundRect">
            <a:avLst>
              <a:gd name="adj" fmla="val 10909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8" name="teks-435"/>
          <p:cNvSpPr txBox="1"/>
          <p:nvPr/>
        </p:nvSpPr>
        <p:spPr>
          <a:xfrm>
            <a:off x="5084064" y="1463040"/>
            <a:ext cx="2084832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B2333"/>
                </a:solidFill>
              </a:rPr>
              <a:t>ongkos angkot</a:t>
            </a:r>
            <a:endParaRPr lang="en-US" sz="1700" dirty="0"/>
          </a:p>
        </p:txBody>
      </p:sp>
      <p:sp>
        <p:nvSpPr>
          <p:cNvPr id="9" name="kartu-436"/>
          <p:cNvSpPr/>
          <p:nvPr/>
        </p:nvSpPr>
        <p:spPr>
          <a:xfrm>
            <a:off x="7351776" y="1463040"/>
            <a:ext cx="2084832" cy="1005840"/>
          </a:xfrm>
          <a:prstGeom prst="roundRect">
            <a:avLst>
              <a:gd name="adj" fmla="val 10909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10" name="teks-437"/>
          <p:cNvSpPr txBox="1"/>
          <p:nvPr/>
        </p:nvSpPr>
        <p:spPr>
          <a:xfrm>
            <a:off x="7351776" y="1463040"/>
            <a:ext cx="2084832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B2333"/>
                </a:solidFill>
              </a:rPr>
              <a:t>stiker idola</a:t>
            </a:r>
            <a:endParaRPr lang="en-US" sz="1700" dirty="0"/>
          </a:p>
        </p:txBody>
      </p:sp>
      <p:sp>
        <p:nvSpPr>
          <p:cNvPr id="11" name="kartu-438"/>
          <p:cNvSpPr/>
          <p:nvPr/>
        </p:nvSpPr>
        <p:spPr>
          <a:xfrm>
            <a:off x="9619488" y="1463040"/>
            <a:ext cx="2084832" cy="1005840"/>
          </a:xfrm>
          <a:prstGeom prst="roundRect">
            <a:avLst>
              <a:gd name="adj" fmla="val 10909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12" name="teks-439"/>
          <p:cNvSpPr txBox="1"/>
          <p:nvPr/>
        </p:nvSpPr>
        <p:spPr>
          <a:xfrm>
            <a:off x="9619488" y="1463040"/>
            <a:ext cx="2084832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B2333"/>
                </a:solidFill>
              </a:rPr>
              <a:t>pulpen</a:t>
            </a:r>
            <a:endParaRPr lang="en-US" sz="1700" dirty="0"/>
          </a:p>
        </p:txBody>
      </p:sp>
      <p:sp>
        <p:nvSpPr>
          <p:cNvPr id="13" name="wadah-440"/>
          <p:cNvSpPr/>
          <p:nvPr/>
        </p:nvSpPr>
        <p:spPr>
          <a:xfrm>
            <a:off x="548640" y="2834640"/>
            <a:ext cx="5394960" cy="301752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31750">
            <a:solidFill>
              <a:srgbClr val="0E7C7B"/>
            </a:solidFill>
            <a:prstDash val="dash"/>
          </a:ln>
        </p:spPr>
      </p:sp>
      <p:sp>
        <p:nvSpPr>
          <p:cNvPr id="14" name="teks-441"/>
          <p:cNvSpPr txBox="1"/>
          <p:nvPr/>
        </p:nvSpPr>
        <p:spPr>
          <a:xfrm>
            <a:off x="822960" y="2971800"/>
            <a:ext cx="48463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E7C7B"/>
                </a:solidFill>
              </a:rPr>
              <a:t>Kebutuhan</a:t>
            </a:r>
            <a:endParaRPr lang="en-US" sz="1800" dirty="0"/>
          </a:p>
          <a:p>
            <a:pPr indent="0" marL="0">
              <a:buNone/>
            </a:pPr>
            <a:r>
              <a:rPr lang="en-US" sz="1600" dirty="0">
                <a:solidFill>
                  <a:srgbClr val="6B7A90"/>
                </a:solidFill>
              </a:rPr>
              <a:t>harus dipenuhi untuk sekolah dan hidup sehari-hari</a:t>
            </a:r>
            <a:endParaRPr lang="en-US" sz="1800" dirty="0"/>
          </a:p>
        </p:txBody>
      </p:sp>
      <p:sp>
        <p:nvSpPr>
          <p:cNvPr id="15" name="wadah-442"/>
          <p:cNvSpPr/>
          <p:nvPr/>
        </p:nvSpPr>
        <p:spPr>
          <a:xfrm>
            <a:off x="6217920" y="2834640"/>
            <a:ext cx="5394960" cy="301752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31750">
            <a:solidFill>
              <a:srgbClr val="C8414F"/>
            </a:solidFill>
            <a:prstDash val="dash"/>
          </a:ln>
        </p:spPr>
      </p:sp>
      <p:sp>
        <p:nvSpPr>
          <p:cNvPr id="16" name="teks-443"/>
          <p:cNvSpPr txBox="1"/>
          <p:nvPr/>
        </p:nvSpPr>
        <p:spPr>
          <a:xfrm>
            <a:off x="6492240" y="2971800"/>
            <a:ext cx="48463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C8414F"/>
                </a:solidFill>
              </a:rPr>
              <a:t>Keinginan</a:t>
            </a:r>
            <a:endParaRPr lang="en-US" sz="1800" dirty="0"/>
          </a:p>
          <a:p>
            <a:pPr indent="0" marL="0">
              <a:buNone/>
            </a:pPr>
            <a:r>
              <a:rPr lang="en-US" sz="1600" dirty="0">
                <a:solidFill>
                  <a:srgbClr val="6B7A90"/>
                </a:solidFill>
              </a:rPr>
              <a:t>menyenangkan, tetapi bisa ditunda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377440"/>
            <a:ext cx="10698480" cy="118872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Pertemuan 6 · Jurnal Keuanganku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657600"/>
            <a:ext cx="10698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</a:rPr>
              <a:t>Galeri jalan, asesmen akhir, dan refleksi</a:t>
            </a:r>
            <a:endParaRPr lang="en-US" sz="2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F2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Galeri jalan</a:t>
            </a:r>
            <a:endParaRPr lang="en-US" sz="3400" dirty="0"/>
          </a:p>
        </p:txBody>
      </p:sp>
      <p:sp>
        <p:nvSpPr>
          <p:cNvPr id="3" name="kartu-444"/>
          <p:cNvSpPr/>
          <p:nvPr/>
        </p:nvSpPr>
        <p:spPr>
          <a:xfrm>
            <a:off x="548640" y="1463040"/>
            <a:ext cx="2606040" cy="3840480"/>
          </a:xfrm>
          <a:prstGeom prst="roundRect">
            <a:avLst>
              <a:gd name="adj" fmla="val 4211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4" name="bulat-445"/>
          <p:cNvSpPr txBox="1"/>
          <p:nvPr/>
        </p:nvSpPr>
        <p:spPr>
          <a:xfrm>
            <a:off x="1417320" y="1691640"/>
            <a:ext cx="868680" cy="868680"/>
          </a:xfrm>
          <a:prstGeom prst="ellipse">
            <a:avLst/>
          </a:prstGeom>
          <a:solidFill>
            <a:srgbClr val="0E7C7B"/>
          </a:solidFill>
          <a:ln>
            <a:solidFill>
              <a:srgbClr val="0E7C7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</a:rPr>
              <a:t>1</a:t>
            </a:r>
            <a:endParaRPr lang="en-US" sz="2600" dirty="0"/>
          </a:p>
        </p:txBody>
      </p:sp>
      <p:sp>
        <p:nvSpPr>
          <p:cNvPr id="5" name="teks-446"/>
          <p:cNvSpPr txBox="1"/>
          <p:nvPr/>
        </p:nvSpPr>
        <p:spPr>
          <a:xfrm>
            <a:off x="685800" y="2743200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F2A44"/>
                </a:solidFill>
              </a:rPr>
              <a:t>Pajang</a:t>
            </a:r>
            <a:endParaRPr lang="en-US" sz="2000" dirty="0"/>
          </a:p>
        </p:txBody>
      </p:sp>
      <p:sp>
        <p:nvSpPr>
          <p:cNvPr id="6" name="teks-447"/>
          <p:cNvSpPr txBox="1"/>
          <p:nvPr/>
        </p:nvSpPr>
        <p:spPr>
          <a:xfrm>
            <a:off x="731520" y="3337560"/>
            <a:ext cx="224028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B2333"/>
                </a:solidFill>
              </a:rPr>
              <a:t>Tempel jurnal keuangan 3 harimu di dinding kelas.</a:t>
            </a:r>
            <a:endParaRPr lang="en-US" sz="1600" dirty="0"/>
          </a:p>
        </p:txBody>
      </p:sp>
      <p:sp>
        <p:nvSpPr>
          <p:cNvPr id="7" name="kartu-448"/>
          <p:cNvSpPr/>
          <p:nvPr/>
        </p:nvSpPr>
        <p:spPr>
          <a:xfrm>
            <a:off x="3383280" y="1463040"/>
            <a:ext cx="2606040" cy="3840480"/>
          </a:xfrm>
          <a:prstGeom prst="roundRect">
            <a:avLst>
              <a:gd name="adj" fmla="val 4211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8" name="bulat-449"/>
          <p:cNvSpPr txBox="1"/>
          <p:nvPr/>
        </p:nvSpPr>
        <p:spPr>
          <a:xfrm>
            <a:off x="4251960" y="1691640"/>
            <a:ext cx="868680" cy="868680"/>
          </a:xfrm>
          <a:prstGeom prst="ellipse">
            <a:avLst/>
          </a:prstGeom>
          <a:solidFill>
            <a:srgbClr val="C8414F"/>
          </a:solidFill>
          <a:ln>
            <a:solidFill>
              <a:srgbClr val="C8414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</a:rPr>
              <a:t>2</a:t>
            </a:r>
            <a:endParaRPr lang="en-US" sz="2600" dirty="0"/>
          </a:p>
        </p:txBody>
      </p:sp>
      <p:sp>
        <p:nvSpPr>
          <p:cNvPr id="9" name="teks-450"/>
          <p:cNvSpPr txBox="1"/>
          <p:nvPr/>
        </p:nvSpPr>
        <p:spPr>
          <a:xfrm>
            <a:off x="3520440" y="2743200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F2A44"/>
                </a:solidFill>
              </a:rPr>
              <a:t>Berkeliling</a:t>
            </a:r>
            <a:endParaRPr lang="en-US" sz="2000" dirty="0"/>
          </a:p>
        </p:txBody>
      </p:sp>
      <p:sp>
        <p:nvSpPr>
          <p:cNvPr id="10" name="teks-451"/>
          <p:cNvSpPr txBox="1"/>
          <p:nvPr/>
        </p:nvSpPr>
        <p:spPr>
          <a:xfrm>
            <a:off x="3566160" y="3337560"/>
            <a:ext cx="224028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B2333"/>
                </a:solidFill>
              </a:rPr>
              <a:t>Baca jurnal teman. Cek tanda + dan − serta saldonya.</a:t>
            </a:r>
            <a:endParaRPr lang="en-US" sz="1600" dirty="0"/>
          </a:p>
        </p:txBody>
      </p:sp>
      <p:sp>
        <p:nvSpPr>
          <p:cNvPr id="11" name="kartu-452"/>
          <p:cNvSpPr/>
          <p:nvPr/>
        </p:nvSpPr>
        <p:spPr>
          <a:xfrm>
            <a:off x="6217920" y="1463040"/>
            <a:ext cx="2606040" cy="3840480"/>
          </a:xfrm>
          <a:prstGeom prst="roundRect">
            <a:avLst>
              <a:gd name="adj" fmla="val 4211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12" name="bulat-453"/>
          <p:cNvSpPr txBox="1"/>
          <p:nvPr/>
        </p:nvSpPr>
        <p:spPr>
          <a:xfrm>
            <a:off x="7086600" y="1691640"/>
            <a:ext cx="868680" cy="868680"/>
          </a:xfrm>
          <a:prstGeom prst="ellipse">
            <a:avLst/>
          </a:prstGeom>
          <a:solidFill>
            <a:srgbClr val="0E7C7B"/>
          </a:solidFill>
          <a:ln>
            <a:solidFill>
              <a:srgbClr val="0E7C7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</a:rPr>
              <a:t>3</a:t>
            </a:r>
            <a:endParaRPr lang="en-US" sz="2600" dirty="0"/>
          </a:p>
        </p:txBody>
      </p:sp>
      <p:sp>
        <p:nvSpPr>
          <p:cNvPr id="13" name="teks-454"/>
          <p:cNvSpPr txBox="1"/>
          <p:nvPr/>
        </p:nvSpPr>
        <p:spPr>
          <a:xfrm>
            <a:off x="6355080" y="2743200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F2A44"/>
                </a:solidFill>
              </a:rPr>
              <a:t>Beri apresiasi</a:t>
            </a:r>
            <a:endParaRPr lang="en-US" sz="2000" dirty="0"/>
          </a:p>
        </p:txBody>
      </p:sp>
      <p:sp>
        <p:nvSpPr>
          <p:cNvPr id="14" name="teks-455"/>
          <p:cNvSpPr txBox="1"/>
          <p:nvPr/>
        </p:nvSpPr>
        <p:spPr>
          <a:xfrm>
            <a:off x="6400800" y="3337560"/>
            <a:ext cx="224028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B2333"/>
                </a:solidFill>
              </a:rPr>
              <a:t>Tempel stiker pada jurnal yang menurutmu paling rapi dan cermat.</a:t>
            </a:r>
            <a:endParaRPr lang="en-US" sz="1600" dirty="0"/>
          </a:p>
        </p:txBody>
      </p:sp>
      <p:sp>
        <p:nvSpPr>
          <p:cNvPr id="15" name="kartu-456"/>
          <p:cNvSpPr/>
          <p:nvPr/>
        </p:nvSpPr>
        <p:spPr>
          <a:xfrm>
            <a:off x="9052560" y="1463040"/>
            <a:ext cx="2606040" cy="3840480"/>
          </a:xfrm>
          <a:prstGeom prst="roundRect">
            <a:avLst>
              <a:gd name="adj" fmla="val 4211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16" name="bulat-457"/>
          <p:cNvSpPr txBox="1"/>
          <p:nvPr/>
        </p:nvSpPr>
        <p:spPr>
          <a:xfrm>
            <a:off x="9921240" y="1691640"/>
            <a:ext cx="868680" cy="868680"/>
          </a:xfrm>
          <a:prstGeom prst="ellipse">
            <a:avLst/>
          </a:prstGeom>
          <a:solidFill>
            <a:srgbClr val="C8414F"/>
          </a:solidFill>
          <a:ln>
            <a:solidFill>
              <a:srgbClr val="C8414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</a:rPr>
              <a:t>4</a:t>
            </a:r>
            <a:endParaRPr lang="en-US" sz="2600" dirty="0"/>
          </a:p>
        </p:txBody>
      </p:sp>
      <p:sp>
        <p:nvSpPr>
          <p:cNvPr id="17" name="teks-458"/>
          <p:cNvSpPr txBox="1"/>
          <p:nvPr/>
        </p:nvSpPr>
        <p:spPr>
          <a:xfrm>
            <a:off x="9189720" y="2743200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F2A44"/>
                </a:solidFill>
              </a:rPr>
              <a:t>Beri saran</a:t>
            </a:r>
            <a:endParaRPr lang="en-US" sz="2000" dirty="0"/>
          </a:p>
        </p:txBody>
      </p:sp>
      <p:sp>
        <p:nvSpPr>
          <p:cNvPr id="18" name="teks-459"/>
          <p:cNvSpPr txBox="1"/>
          <p:nvPr/>
        </p:nvSpPr>
        <p:spPr>
          <a:xfrm>
            <a:off x="9235440" y="3337560"/>
            <a:ext cx="224028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B2333"/>
                </a:solidFill>
              </a:rPr>
              <a:t>Tulis satu saran di lembar penilaian sejawat.</a:t>
            </a:r>
            <a:endParaRPr lang="en-US" sz="1600" dirty="0"/>
          </a:p>
        </p:txBody>
      </p:sp>
      <p:sp>
        <p:nvSpPr>
          <p:cNvPr id="19" name="teks-460"/>
          <p:cNvSpPr txBox="1"/>
          <p:nvPr/>
        </p:nvSpPr>
        <p:spPr>
          <a:xfrm>
            <a:off x="548640" y="553212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E7C7B"/>
                </a:solidFill>
              </a:rPr>
              <a:t>Setelah galeri jalan: tes tertulis uraian 8 soal (50 menit).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F2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Refleksi: apa yang kamu temukan?</a:t>
            </a:r>
            <a:endParaRPr lang="en-US" sz="3400" dirty="0"/>
          </a:p>
        </p:txBody>
      </p:sp>
      <p:sp>
        <p:nvSpPr>
          <p:cNvPr id="3" name="kartu-461"/>
          <p:cNvSpPr/>
          <p:nvPr/>
        </p:nvSpPr>
        <p:spPr>
          <a:xfrm>
            <a:off x="548640" y="1417320"/>
            <a:ext cx="11064240" cy="1234440"/>
          </a:xfrm>
          <a:prstGeom prst="roundRect">
            <a:avLst>
              <a:gd name="adj" fmla="val 8889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4" name="bulat-462"/>
          <p:cNvSpPr txBox="1"/>
          <p:nvPr/>
        </p:nvSpPr>
        <p:spPr>
          <a:xfrm>
            <a:off x="777240" y="1600200"/>
            <a:ext cx="868680" cy="868680"/>
          </a:xfrm>
          <a:prstGeom prst="ellipse">
            <a:avLst/>
          </a:prstGeom>
          <a:solidFill>
            <a:srgbClr val="0E7C7B"/>
          </a:solidFill>
          <a:ln>
            <a:solidFill>
              <a:srgbClr val="0E7C7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</a:rPr>
              <a:t>1</a:t>
            </a:r>
            <a:endParaRPr lang="en-US" sz="2600" dirty="0"/>
          </a:p>
        </p:txBody>
      </p:sp>
      <p:sp>
        <p:nvSpPr>
          <p:cNvPr id="5" name="teks-463"/>
          <p:cNvSpPr txBox="1"/>
          <p:nvPr/>
        </p:nvSpPr>
        <p:spPr>
          <a:xfrm>
            <a:off x="1920240" y="1417320"/>
            <a:ext cx="950976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B2333"/>
                </a:solidFill>
              </a:rPr>
              <a:t>Bagian apa yang paling kamu pahami dari bab ini?</a:t>
            </a:r>
            <a:endParaRPr lang="en-US" sz="2200" dirty="0"/>
          </a:p>
        </p:txBody>
      </p:sp>
      <p:sp>
        <p:nvSpPr>
          <p:cNvPr id="6" name="kartu-464"/>
          <p:cNvSpPr/>
          <p:nvPr/>
        </p:nvSpPr>
        <p:spPr>
          <a:xfrm>
            <a:off x="548640" y="2880360"/>
            <a:ext cx="11064240" cy="1234440"/>
          </a:xfrm>
          <a:prstGeom prst="roundRect">
            <a:avLst>
              <a:gd name="adj" fmla="val 8889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7" name="bulat-465"/>
          <p:cNvSpPr txBox="1"/>
          <p:nvPr/>
        </p:nvSpPr>
        <p:spPr>
          <a:xfrm>
            <a:off x="777240" y="3063240"/>
            <a:ext cx="868680" cy="868680"/>
          </a:xfrm>
          <a:prstGeom prst="ellipse">
            <a:avLst/>
          </a:prstGeom>
          <a:solidFill>
            <a:srgbClr val="E9A93A"/>
          </a:solidFill>
          <a:ln>
            <a:solidFill>
              <a:srgbClr val="E9A93A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</a:rPr>
              <a:t>2</a:t>
            </a:r>
            <a:endParaRPr lang="en-US" sz="2600" dirty="0"/>
          </a:p>
        </p:txBody>
      </p:sp>
      <p:sp>
        <p:nvSpPr>
          <p:cNvPr id="8" name="teks-466"/>
          <p:cNvSpPr txBox="1"/>
          <p:nvPr/>
        </p:nvSpPr>
        <p:spPr>
          <a:xfrm>
            <a:off x="1920240" y="2880360"/>
            <a:ext cx="950976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B2333"/>
                </a:solidFill>
              </a:rPr>
              <a:t>Bagian apa yang masih sulit? Apa yang akan kamu lakukan?</a:t>
            </a:r>
            <a:endParaRPr lang="en-US" sz="2200" dirty="0"/>
          </a:p>
        </p:txBody>
      </p:sp>
      <p:sp>
        <p:nvSpPr>
          <p:cNvPr id="9" name="kartu-467"/>
          <p:cNvSpPr/>
          <p:nvPr/>
        </p:nvSpPr>
        <p:spPr>
          <a:xfrm>
            <a:off x="548640" y="4343400"/>
            <a:ext cx="11064240" cy="1234440"/>
          </a:xfrm>
          <a:prstGeom prst="roundRect">
            <a:avLst>
              <a:gd name="adj" fmla="val 8889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</p:sp>
      <p:sp>
        <p:nvSpPr>
          <p:cNvPr id="10" name="bulat-468"/>
          <p:cNvSpPr txBox="1"/>
          <p:nvPr/>
        </p:nvSpPr>
        <p:spPr>
          <a:xfrm>
            <a:off x="777240" y="4526280"/>
            <a:ext cx="868680" cy="868680"/>
          </a:xfrm>
          <a:prstGeom prst="ellipse">
            <a:avLst/>
          </a:prstGeom>
          <a:solidFill>
            <a:srgbClr val="C8414F"/>
          </a:solidFill>
          <a:ln>
            <a:solidFill>
              <a:srgbClr val="C8414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</a:rPr>
              <a:t>3</a:t>
            </a:r>
            <a:endParaRPr lang="en-US" sz="2600" dirty="0"/>
          </a:p>
        </p:txBody>
      </p:sp>
      <p:sp>
        <p:nvSpPr>
          <p:cNvPr id="11" name="teks-469"/>
          <p:cNvSpPr txBox="1"/>
          <p:nvPr/>
        </p:nvSpPr>
        <p:spPr>
          <a:xfrm>
            <a:off x="1920240" y="4343400"/>
            <a:ext cx="950976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B2333"/>
                </a:solidFill>
              </a:rPr>
              <a:t>Bagaimana bilangan bulat membantumu merencanakan keuangan?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A9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011680"/>
            <a:ext cx="10698480" cy="14630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Ingat kembali</a:t>
            </a:r>
            <a:endParaRPr lang="en-US" sz="5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611880"/>
            <a:ext cx="1069848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D9EFEE"/>
                </a:solidFill>
              </a:rPr>
              <a:t>Makin ke kanan makin besar · a − b = a + (−b)</a:t>
            </a: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D9EFEE"/>
                </a:solidFill>
              </a:rPr>
              <a:t>Tanda sama → positif, tanda beda → negatif</a:t>
            </a: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D9EFEE"/>
                </a:solidFill>
              </a:rPr>
              <a:t>FPB: dibagi sama banyak · KPK: bertemu lagi</a:t>
            </a: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D9EFEE"/>
                </a:solidFill>
              </a:rPr>
              <a:t>Uang masuk +, uang keluar −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Bilangan Bulat — Media Pembelajaran Kelas VII</dc:title>
  <dc:subject>PptxGenJS Presentation</dc:subject>
  <dc:creator>MGMP Matematika SMP Kabupaten Lampung Tengah</dc:creator>
  <cp:lastModifiedBy>MGMP Matematika SMP Kabupaten Lampung Tengah</cp:lastModifiedBy>
  <cp:revision>1</cp:revision>
  <dcterms:created xsi:type="dcterms:W3CDTF">2026-10-31T04:35:38Z</dcterms:created>
  <dcterms:modified xsi:type="dcterms:W3CDTF">2026-10-31T04:35:38Z</dcterms:modified>
</cp:coreProperties>
</file>